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5"/>
  </p:notesMasterIdLst>
  <p:handoutMasterIdLst>
    <p:handoutMasterId r:id="rId66"/>
  </p:handoutMasterIdLst>
  <p:sldIdLst>
    <p:sldId id="256" r:id="rId2"/>
    <p:sldId id="314" r:id="rId3"/>
    <p:sldId id="315" r:id="rId4"/>
    <p:sldId id="286" r:id="rId5"/>
    <p:sldId id="316" r:id="rId6"/>
    <p:sldId id="292" r:id="rId7"/>
    <p:sldId id="319" r:id="rId8"/>
    <p:sldId id="317" r:id="rId9"/>
    <p:sldId id="381" r:id="rId10"/>
    <p:sldId id="318" r:id="rId11"/>
    <p:sldId id="320" r:id="rId12"/>
    <p:sldId id="298" r:id="rId13"/>
    <p:sldId id="293" r:id="rId14"/>
    <p:sldId id="350" r:id="rId15"/>
    <p:sldId id="326" r:id="rId16"/>
    <p:sldId id="357" r:id="rId17"/>
    <p:sldId id="296" r:id="rId18"/>
    <p:sldId id="299" r:id="rId19"/>
    <p:sldId id="349" r:id="rId20"/>
    <p:sldId id="300" r:id="rId21"/>
    <p:sldId id="288" r:id="rId22"/>
    <p:sldId id="301" r:id="rId23"/>
    <p:sldId id="359" r:id="rId24"/>
    <p:sldId id="289" r:id="rId25"/>
    <p:sldId id="330" r:id="rId26"/>
    <p:sldId id="336" r:id="rId27"/>
    <p:sldId id="331" r:id="rId28"/>
    <p:sldId id="332" r:id="rId29"/>
    <p:sldId id="333" r:id="rId30"/>
    <p:sldId id="334" r:id="rId31"/>
    <p:sldId id="303" r:id="rId32"/>
    <p:sldId id="383" r:id="rId33"/>
    <p:sldId id="375" r:id="rId34"/>
    <p:sldId id="325" r:id="rId35"/>
    <p:sldId id="305" r:id="rId36"/>
    <p:sldId id="327" r:id="rId37"/>
    <p:sldId id="388" r:id="rId38"/>
    <p:sldId id="328" r:id="rId39"/>
    <p:sldId id="377" r:id="rId40"/>
    <p:sldId id="378" r:id="rId41"/>
    <p:sldId id="379" r:id="rId42"/>
    <p:sldId id="386" r:id="rId43"/>
    <p:sldId id="380" r:id="rId44"/>
    <p:sldId id="376" r:id="rId45"/>
    <p:sldId id="348" r:id="rId46"/>
    <p:sldId id="306" r:id="rId47"/>
    <p:sldId id="370" r:id="rId48"/>
    <p:sldId id="362" r:id="rId49"/>
    <p:sldId id="363" r:id="rId50"/>
    <p:sldId id="364" r:id="rId51"/>
    <p:sldId id="365" r:id="rId52"/>
    <p:sldId id="366" r:id="rId53"/>
    <p:sldId id="367" r:id="rId54"/>
    <p:sldId id="368" r:id="rId55"/>
    <p:sldId id="369" r:id="rId56"/>
    <p:sldId id="374" r:id="rId57"/>
    <p:sldId id="261" r:id="rId58"/>
    <p:sldId id="373" r:id="rId59"/>
    <p:sldId id="372" r:id="rId60"/>
    <p:sldId id="257" r:id="rId61"/>
    <p:sldId id="259" r:id="rId62"/>
    <p:sldId id="382" r:id="rId63"/>
    <p:sldId id="313" r:id="rId6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45" autoAdjust="0"/>
    <p:restoredTop sz="95884" autoAdjust="0"/>
  </p:normalViewPr>
  <p:slideViewPr>
    <p:cSldViewPr snapToGrid="0" snapToObjects="1">
      <p:cViewPr varScale="1">
        <p:scale>
          <a:sx n="124" d="100"/>
          <a:sy n="124" d="100"/>
        </p:scale>
        <p:origin x="1560" y="168"/>
      </p:cViewPr>
      <p:guideLst>
        <p:guide orient="horz" pos="2160"/>
        <p:guide pos="2880"/>
      </p:guideLst>
    </p:cSldViewPr>
  </p:slideViewPr>
  <p:outlineViewPr>
    <p:cViewPr>
      <p:scale>
        <a:sx n="33" d="100"/>
        <a:sy n="33" d="100"/>
      </p:scale>
      <p:origin x="0" y="18616"/>
    </p:cViewPr>
    <p:sldLst>
      <p:sld r:id="rId1"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B86D1B-BDCF-D54A-9B12-1C4C0A9FBBB6}" type="datetimeFigureOut">
              <a:rPr lang="en-US" smtClean="0"/>
              <a:t>3/21/23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D7AD5F4-D3CE-C048-B789-5D690EB22DC9}" type="slidenum">
              <a:rPr lang="en-US" smtClean="0"/>
              <a:t>‹#›</a:t>
            </a:fld>
            <a:endParaRPr lang="en-US"/>
          </a:p>
        </p:txBody>
      </p:sp>
    </p:spTree>
    <p:extLst>
      <p:ext uri="{BB962C8B-B14F-4D97-AF65-F5344CB8AC3E}">
        <p14:creationId xmlns:p14="http://schemas.microsoft.com/office/powerpoint/2010/main" val="37967414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CF2EE8-BDE0-D740-A972-A21238B07181}" type="datetimeFigureOut">
              <a:rPr lang="en-US" smtClean="0"/>
              <a:t>3/21/23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ECEE8D-54D1-BC43-A706-E1390DB9DFE1}" type="slidenum">
              <a:rPr lang="en-US" smtClean="0"/>
              <a:t>‹#›</a:t>
            </a:fld>
            <a:endParaRPr lang="en-US"/>
          </a:p>
        </p:txBody>
      </p:sp>
    </p:spTree>
    <p:extLst>
      <p:ext uri="{BB962C8B-B14F-4D97-AF65-F5344CB8AC3E}">
        <p14:creationId xmlns:p14="http://schemas.microsoft.com/office/powerpoint/2010/main" val="20605042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7</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8</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10</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11</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termination sites: UAA, UGA, or UAG</a:t>
            </a:r>
          </a:p>
        </p:txBody>
      </p:sp>
      <p:sp>
        <p:nvSpPr>
          <p:cNvPr id="4" name="Slide Number Placeholder 3"/>
          <p:cNvSpPr>
            <a:spLocks noGrp="1"/>
          </p:cNvSpPr>
          <p:nvPr>
            <p:ph type="sldNum" sz="quarter" idx="10"/>
          </p:nvPr>
        </p:nvSpPr>
        <p:spPr/>
        <p:txBody>
          <a:bodyPr/>
          <a:lstStyle/>
          <a:p>
            <a:fld id="{50ECEE8D-54D1-BC43-A706-E1390DB9DFE1}" type="slidenum">
              <a:rPr lang="en-US" smtClean="0"/>
              <a:t>51</a:t>
            </a:fld>
            <a:endParaRPr lang="en-US"/>
          </a:p>
        </p:txBody>
      </p:sp>
    </p:spTree>
    <p:extLst>
      <p:ext uri="{BB962C8B-B14F-4D97-AF65-F5344CB8AC3E}">
        <p14:creationId xmlns:p14="http://schemas.microsoft.com/office/powerpoint/2010/main" val="16464758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143000" y="685800"/>
            <a:ext cx="4572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 3 </a:t>
            </a:r>
            <a:r>
              <a:rPr lang="en-US" altLang="en-US">
                <a:latin typeface="Arial" pitchFamily="34" charset="0"/>
                <a:ea typeface="Arial" pitchFamily="34" charset="0"/>
              </a:rPr>
              <a:t>Genome and transcriptome BUSCO assessments to identify universal single-copy markers for phylogenomics studies. The phylogeny was generated using the Euarchontoglires results to identify complete single-copy orthologs found in all species for building the superalignment used for maximum likelihood tree reconstruction (Materials and Methods). Mammalia and Metazoa results produced identical tree topologies. Bars below the BUSCO results show how the sizes of the assessment data sets influence the superalignment lengths and the analysis runtimes. The tree was rooted with the rabbit, all nodes have 100% bootstrap support, branch lengths are in substitutions per site (s.s.).
</a:t>
            </a:r>
          </a:p>
          <a:p>
            <a:pPr marL="0" lvl="0" indent="0"/>
            <a:r>
              <a:rPr lang="en-US" altLang="en-US">
                <a:latin typeface="Arial" pitchFamily="34" charset="0"/>
                <a:ea typeface="Arial" pitchFamily="34" charset="0"/>
              </a:rPr>
              <a:t>Unless provided in the caption above, the following copyright applies to the content of this slide: The Author 2017. Published by Oxford University Press on behalf of the Society for Molecular Biology and Evolution.This is an Open Access article distributed under the terms of the Creative Commons Attribution License (http://creativecommons.org/licenses/by/4.0/), which permits unrestricted reuse, distribution, and reproduction in any medium, provided the original work is properly cited.</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C66496DC-B263-47C5-AD41-0E9C08D31C40}" type="slidenum">
              <a:rPr lang="en-US" altLang="en-US" sz="1200"/>
              <a:t>57</a:t>
            </a:fld>
            <a:endParaRPr lang="en-US" altLang="en-US" sz="1200"/>
          </a:p>
        </p:txBody>
      </p:sp>
    </p:spTree>
    <p:extLst>
      <p:ext uri="{BB962C8B-B14F-4D97-AF65-F5344CB8AC3E}">
        <p14:creationId xmlns:p14="http://schemas.microsoft.com/office/powerpoint/2010/main" val="584861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388583-5512-A04F-9F3B-57861C63A3F4}" type="slidenum">
              <a:rPr lang="en-US" smtClean="0"/>
              <a:t>60</a:t>
            </a:fld>
            <a:endParaRPr lang="en-US"/>
          </a:p>
        </p:txBody>
      </p:sp>
    </p:spTree>
    <p:extLst>
      <p:ext uri="{BB962C8B-B14F-4D97-AF65-F5344CB8AC3E}">
        <p14:creationId xmlns:p14="http://schemas.microsoft.com/office/powerpoint/2010/main" val="29911460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A1F047-D0E6-4F60-8E3E-2C2D1EF297D4}" type="slidenum">
              <a:rPr lang="en-US" smtClean="0"/>
              <a:t>61</a:t>
            </a:fld>
            <a:endParaRPr lang="en-US"/>
          </a:p>
        </p:txBody>
      </p:sp>
    </p:spTree>
    <p:extLst>
      <p:ext uri="{BB962C8B-B14F-4D97-AF65-F5344CB8AC3E}">
        <p14:creationId xmlns:p14="http://schemas.microsoft.com/office/powerpoint/2010/main" val="1571277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35772"/>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74986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D698B0E7-97AB-8A42-A01A-CBD2617B1697}" type="datetime1">
              <a:rPr lang="en-US" smtClean="0"/>
              <a:t>3/21/23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0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9D414C-5052-C646-A8F5-881F6E3CFE7C}" type="datetime1">
              <a:rPr lang="en-US" smtClean="0"/>
              <a:t>3/21/23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8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CD7CE7-8076-B54A-B9E3-CFF5C2A480A6}" type="datetime1">
              <a:rPr lang="en-US" smtClean="0"/>
              <a:t>3/21/23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42409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CCD48E-2E7F-F44C-A537-8DD0003057DC}" type="datetime1">
              <a:rPr lang="en-US" smtClean="0"/>
              <a:t>3/21/23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26268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D8B14F-3F87-024C-B071-C71C1FE99289}" type="datetime1">
              <a:rPr lang="en-US" smtClean="0"/>
              <a:t>3/21/23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69336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96AC3E-B789-D44D-B1C5-6A694AE135E8}" type="datetime1">
              <a:rPr lang="en-US" smtClean="0"/>
              <a:t>3/21/23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27005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CB7C8B-FE3C-3D4F-A8A0-4AF1B280957F}" type="datetime1">
              <a:rPr lang="en-US" smtClean="0"/>
              <a:t>3/21/23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9149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CD4C9F9-FDB5-4442-887A-C5CA71B40417}" type="datetime1">
              <a:rPr lang="en-US" smtClean="0"/>
              <a:t>3/21/23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39701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0EF820-ED1E-F649-A639-0361CAEBCE71}" type="datetime1">
              <a:rPr lang="en-US" smtClean="0"/>
              <a:t>3/21/23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97416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E19E70-7EA5-FC4D-9A7E-75AD20C5F899}" type="datetime1">
              <a:rPr lang="en-US" smtClean="0"/>
              <a:t>3/21/23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7229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2648E6-4B83-6C4B-9DEB-ACF81F374C92}" type="datetime1">
              <a:rPr lang="en-US" smtClean="0"/>
              <a:t>3/21/23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100749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298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84876"/>
            <a:ext cx="8229600" cy="47412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15BC3C-C7A6-9246-A4A5-D91C10200FAC}" type="datetime1">
              <a:rPr lang="en-US" smtClean="0"/>
              <a:t>3/21/23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039C4-C5F2-1743-BB7A-5D831266C61E}" type="slidenum">
              <a:rPr lang="en-US" smtClean="0"/>
              <a:t>‹#›</a:t>
            </a:fld>
            <a:endParaRPr lang="en-US"/>
          </a:p>
        </p:txBody>
      </p:sp>
    </p:spTree>
    <p:extLst>
      <p:ext uri="{BB962C8B-B14F-4D97-AF65-F5344CB8AC3E}">
        <p14:creationId xmlns:p14="http://schemas.microsoft.com/office/powerpoint/2010/main" val="3482070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hyperlink" Target="https://github.com/PacificBiosciences/GenomicConsensus"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www.ncbi.nlm.nih.gov/sra?term=(((SRR11292120)%20OR%20SRR11292121)%20OR%20SRR11292122)%20OR%20SRR11292123" TargetMode="External"/><Relationship Id="rId2" Type="http://schemas.openxmlformats.org/officeDocument/2006/relationships/hyperlink" Target="https://www.ncbi.nlm.nih.gov/sra/?term=SRR11606869"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image" Target="../media/image41.png"/><Relationship Id="rId4" Type="http://schemas.openxmlformats.org/officeDocument/2006/relationships/image" Target="../media/image4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05739"/>
            <a:ext cx="7772400" cy="1828398"/>
          </a:xfrm>
        </p:spPr>
        <p:txBody>
          <a:bodyPr>
            <a:normAutofit/>
          </a:bodyPr>
          <a:lstStyle/>
          <a:p>
            <a:r>
              <a:rPr lang="en-US" sz="3600" dirty="0"/>
              <a:t>Genome assembly</a:t>
            </a:r>
            <a:br>
              <a:rPr lang="en-US" sz="3200" dirty="0"/>
            </a:br>
            <a:br>
              <a:rPr lang="en-US" sz="2800" dirty="0"/>
            </a:br>
            <a:br>
              <a:rPr lang="en-US" sz="2800" dirty="0"/>
            </a:br>
            <a:r>
              <a:rPr lang="en-US" sz="2000" dirty="0"/>
              <a:t>Bioinformatics Applications (PLPTH813)</a:t>
            </a:r>
          </a:p>
        </p:txBody>
      </p:sp>
      <p:sp>
        <p:nvSpPr>
          <p:cNvPr id="3" name="Subtitle 2"/>
          <p:cNvSpPr>
            <a:spLocks noGrp="1"/>
          </p:cNvSpPr>
          <p:nvPr>
            <p:ph type="subTitle" idx="1"/>
          </p:nvPr>
        </p:nvSpPr>
        <p:spPr>
          <a:xfrm>
            <a:off x="1424516" y="4120532"/>
            <a:ext cx="6400800" cy="1752600"/>
          </a:xfrm>
        </p:spPr>
        <p:txBody>
          <a:bodyPr>
            <a:normAutofit/>
          </a:bodyPr>
          <a:lstStyle/>
          <a:p>
            <a:r>
              <a:rPr lang="en-US" sz="2800" dirty="0"/>
              <a:t>Sanzhen Liu</a:t>
            </a:r>
          </a:p>
          <a:p>
            <a:endParaRPr lang="en-US" sz="2800" dirty="0"/>
          </a:p>
          <a:p>
            <a:r>
              <a:rPr lang="en-US" sz="2800" dirty="0"/>
              <a:t>3/23/2023</a:t>
            </a:r>
          </a:p>
        </p:txBody>
      </p:sp>
      <p:sp>
        <p:nvSpPr>
          <p:cNvPr id="4" name="Slide Number Placeholder 3"/>
          <p:cNvSpPr>
            <a:spLocks noGrp="1"/>
          </p:cNvSpPr>
          <p:nvPr>
            <p:ph type="sldNum" sz="quarter" idx="12"/>
          </p:nvPr>
        </p:nvSpPr>
        <p:spPr/>
        <p:txBody>
          <a:bodyPr/>
          <a:lstStyle/>
          <a:p>
            <a:fld id="{9DA039C4-C5F2-1743-BB7A-5D831266C61E}" type="slidenum">
              <a:rPr lang="en-US" smtClean="0"/>
              <a:t>1</a:t>
            </a:fld>
            <a:endParaRPr lang="en-US"/>
          </a:p>
        </p:txBody>
      </p:sp>
    </p:spTree>
    <p:extLst>
      <p:ext uri="{BB962C8B-B14F-4D97-AF65-F5344CB8AC3E}">
        <p14:creationId xmlns:p14="http://schemas.microsoft.com/office/powerpoint/2010/main" val="119521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Overlap layout consensus (III)</a:t>
            </a:r>
          </a:p>
        </p:txBody>
      </p:sp>
      <p:sp>
        <p:nvSpPr>
          <p:cNvPr id="4" name="Content Placeholder 3"/>
          <p:cNvSpPr>
            <a:spLocks noGrp="1"/>
          </p:cNvSpPr>
          <p:nvPr>
            <p:ph idx="1"/>
          </p:nvPr>
        </p:nvSpPr>
        <p:spPr>
          <a:xfrm>
            <a:off x="2610340" y="1159751"/>
            <a:ext cx="6172200" cy="2501008"/>
          </a:xfrm>
        </p:spPr>
        <p:txBody>
          <a:bodyPr>
            <a:noAutofit/>
          </a:bodyPr>
          <a:lstStyle/>
          <a:p>
            <a:pPr lvl="0"/>
            <a:r>
              <a:rPr lang="en-US" sz="2800" dirty="0"/>
              <a:t>Layout</a:t>
            </a:r>
          </a:p>
          <a:p>
            <a:pPr marL="457200" indent="-457200">
              <a:buFont typeface="+mj-lt"/>
              <a:buAutoNum type="arabicPeriod"/>
            </a:pPr>
            <a:r>
              <a:rPr lang="en-US" sz="2800" dirty="0">
                <a:solidFill>
                  <a:srgbClr val="BFBFBF"/>
                </a:solidFill>
              </a:rPr>
              <a:t>Simplifies the global overlap graph by removing redundant information</a:t>
            </a:r>
          </a:p>
          <a:p>
            <a:pPr marL="457200" indent="-457200">
              <a:buFont typeface="+mj-lt"/>
              <a:buAutoNum type="arabicPeriod"/>
            </a:pPr>
            <a:r>
              <a:rPr lang="en-US" sz="2800" dirty="0"/>
              <a:t>Emits </a:t>
            </a:r>
            <a:r>
              <a:rPr lang="en-US" sz="2800" dirty="0" err="1"/>
              <a:t>contigs</a:t>
            </a:r>
            <a:r>
              <a:rPr lang="en-US" sz="2800" dirty="0"/>
              <a:t> corresponding to the non-branching paths</a:t>
            </a:r>
            <a:endParaRPr lang="en-US" sz="2800" b="1" dirty="0"/>
          </a:p>
        </p:txBody>
      </p:sp>
      <p:sp>
        <p:nvSpPr>
          <p:cNvPr id="3" name="Rectangle 2"/>
          <p:cNvSpPr/>
          <p:nvPr/>
        </p:nvSpPr>
        <p:spPr>
          <a:xfrm>
            <a:off x="361460" y="1191848"/>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Overlap</a:t>
            </a:r>
          </a:p>
        </p:txBody>
      </p:sp>
      <p:sp>
        <p:nvSpPr>
          <p:cNvPr id="5" name="Rectangle 4"/>
          <p:cNvSpPr/>
          <p:nvPr/>
        </p:nvSpPr>
        <p:spPr>
          <a:xfrm>
            <a:off x="361460" y="2137510"/>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Layout</a:t>
            </a:r>
          </a:p>
        </p:txBody>
      </p:sp>
      <p:sp>
        <p:nvSpPr>
          <p:cNvPr id="6" name="Rectangle 5"/>
          <p:cNvSpPr/>
          <p:nvPr/>
        </p:nvSpPr>
        <p:spPr>
          <a:xfrm>
            <a:off x="361460" y="3092941"/>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Consensus</a:t>
            </a:r>
          </a:p>
        </p:txBody>
      </p:sp>
      <p:cxnSp>
        <p:nvCxnSpPr>
          <p:cNvPr id="8" name="Straight Arrow Connector 7"/>
          <p:cNvCxnSpPr>
            <a:stCxn id="3" idx="2"/>
            <a:endCxn id="5" idx="0"/>
          </p:cNvCxnSpPr>
          <p:nvPr/>
        </p:nvCxnSpPr>
        <p:spPr>
          <a:xfrm>
            <a:off x="1465384" y="1807309"/>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752971"/>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170608" y="6470475"/>
            <a:ext cx="2172390" cy="246221"/>
          </a:xfrm>
          <a:prstGeom prst="rect">
            <a:avLst/>
          </a:prstGeom>
          <a:noFill/>
        </p:spPr>
        <p:txBody>
          <a:bodyPr wrap="none" rtlCol="0">
            <a:spAutoFit/>
          </a:bodyPr>
          <a:lstStyle/>
          <a:p>
            <a:r>
              <a:rPr lang="en-US" sz="1000" dirty="0" err="1"/>
              <a:t>langmead-lab.org</a:t>
            </a:r>
            <a:r>
              <a:rPr lang="en-US" sz="1000" dirty="0"/>
              <a:t>/teaching-materials</a:t>
            </a:r>
          </a:p>
        </p:txBody>
      </p:sp>
      <p:sp>
        <p:nvSpPr>
          <p:cNvPr id="15" name="TextBox 14"/>
          <p:cNvSpPr txBox="1"/>
          <p:nvPr/>
        </p:nvSpPr>
        <p:spPr>
          <a:xfrm>
            <a:off x="0" y="5894685"/>
            <a:ext cx="6644319" cy="461665"/>
          </a:xfrm>
          <a:prstGeom prst="rect">
            <a:avLst/>
          </a:prstGeom>
          <a:noFill/>
        </p:spPr>
        <p:txBody>
          <a:bodyPr wrap="none" rtlCol="0">
            <a:spAutoFit/>
          </a:bodyPr>
          <a:lstStyle/>
          <a:p>
            <a:pPr algn="r"/>
            <a:r>
              <a:rPr lang="en-US" sz="2400" dirty="0" err="1"/>
              <a:t>to_every_thing_turn_turn_turn_there_is_a_season</a:t>
            </a:r>
            <a:endParaRPr lang="en-US" sz="2400" dirty="0"/>
          </a:p>
        </p:txBody>
      </p:sp>
      <p:pic>
        <p:nvPicPr>
          <p:cNvPr id="10" name="Picture 9" descr="Screen Shot 2015-04-19 at 12.24.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1" y="3942858"/>
            <a:ext cx="9046309" cy="838731"/>
          </a:xfrm>
          <a:prstGeom prst="rect">
            <a:avLst/>
          </a:prstGeom>
        </p:spPr>
      </p:pic>
      <p:sp>
        <p:nvSpPr>
          <p:cNvPr id="11" name="TextBox 10"/>
          <p:cNvSpPr txBox="1"/>
          <p:nvPr/>
        </p:nvSpPr>
        <p:spPr>
          <a:xfrm>
            <a:off x="394370" y="4781589"/>
            <a:ext cx="2927789" cy="830997"/>
          </a:xfrm>
          <a:prstGeom prst="rect">
            <a:avLst/>
          </a:prstGeom>
          <a:noFill/>
        </p:spPr>
        <p:txBody>
          <a:bodyPr wrap="none" rtlCol="0">
            <a:spAutoFit/>
          </a:bodyPr>
          <a:lstStyle/>
          <a:p>
            <a:r>
              <a:rPr lang="en-US" sz="2400" dirty="0" err="1">
                <a:solidFill>
                  <a:srgbClr val="0000FF"/>
                </a:solidFill>
              </a:rPr>
              <a:t>contig</a:t>
            </a:r>
            <a:r>
              <a:rPr lang="en-US" sz="2400" dirty="0">
                <a:solidFill>
                  <a:srgbClr val="0000FF"/>
                </a:solidFill>
              </a:rPr>
              <a:t> 1</a:t>
            </a:r>
          </a:p>
          <a:p>
            <a:r>
              <a:rPr lang="en-US" sz="2400" dirty="0" err="1">
                <a:solidFill>
                  <a:srgbClr val="0000FF"/>
                </a:solidFill>
              </a:rPr>
              <a:t>to_every_thing_turn</a:t>
            </a:r>
            <a:r>
              <a:rPr lang="en-US" sz="2400" dirty="0">
                <a:solidFill>
                  <a:srgbClr val="0000FF"/>
                </a:solidFill>
              </a:rPr>
              <a:t>_</a:t>
            </a:r>
          </a:p>
        </p:txBody>
      </p:sp>
      <p:sp>
        <p:nvSpPr>
          <p:cNvPr id="16" name="TextBox 15"/>
          <p:cNvSpPr txBox="1"/>
          <p:nvPr/>
        </p:nvSpPr>
        <p:spPr>
          <a:xfrm>
            <a:off x="5674131" y="4785581"/>
            <a:ext cx="3213508" cy="830997"/>
          </a:xfrm>
          <a:prstGeom prst="rect">
            <a:avLst/>
          </a:prstGeom>
          <a:noFill/>
        </p:spPr>
        <p:txBody>
          <a:bodyPr wrap="none" rtlCol="0">
            <a:spAutoFit/>
          </a:bodyPr>
          <a:lstStyle/>
          <a:p>
            <a:r>
              <a:rPr lang="en-US" sz="2400" dirty="0" err="1">
                <a:solidFill>
                  <a:srgbClr val="660066"/>
                </a:solidFill>
              </a:rPr>
              <a:t>contig</a:t>
            </a:r>
            <a:r>
              <a:rPr lang="en-US" sz="2400" dirty="0">
                <a:solidFill>
                  <a:srgbClr val="660066"/>
                </a:solidFill>
              </a:rPr>
              <a:t> 2</a:t>
            </a:r>
          </a:p>
          <a:p>
            <a:r>
              <a:rPr lang="en-US" sz="2400" dirty="0" err="1">
                <a:solidFill>
                  <a:srgbClr val="660066"/>
                </a:solidFill>
              </a:rPr>
              <a:t>turn_there_is_a_season</a:t>
            </a:r>
            <a:endParaRPr lang="en-US" sz="2400" dirty="0">
              <a:solidFill>
                <a:srgbClr val="660066"/>
              </a:solidFill>
            </a:endParaRPr>
          </a:p>
        </p:txBody>
      </p:sp>
      <p:sp>
        <p:nvSpPr>
          <p:cNvPr id="12" name="TextBox 11"/>
          <p:cNvSpPr txBox="1"/>
          <p:nvPr/>
        </p:nvSpPr>
        <p:spPr>
          <a:xfrm>
            <a:off x="3061316" y="4785212"/>
            <a:ext cx="2459776" cy="830997"/>
          </a:xfrm>
          <a:prstGeom prst="rect">
            <a:avLst/>
          </a:prstGeom>
          <a:noFill/>
        </p:spPr>
        <p:txBody>
          <a:bodyPr wrap="none" rtlCol="0">
            <a:spAutoFit/>
          </a:bodyPr>
          <a:lstStyle/>
          <a:p>
            <a:pPr algn="ctr"/>
            <a:r>
              <a:rPr lang="en-US" sz="2400" dirty="0">
                <a:solidFill>
                  <a:srgbClr val="FF0000"/>
                </a:solidFill>
              </a:rPr>
              <a:t>unresolved repeat</a:t>
            </a:r>
          </a:p>
          <a:p>
            <a:pPr algn="ctr"/>
            <a:r>
              <a:rPr lang="en-US" sz="2400" dirty="0">
                <a:solidFill>
                  <a:srgbClr val="FF0000"/>
                </a:solidFill>
              </a:rPr>
              <a:t>(gap) </a:t>
            </a:r>
          </a:p>
        </p:txBody>
      </p:sp>
      <p:sp>
        <p:nvSpPr>
          <p:cNvPr id="7" name="Slide Number Placeholder 6"/>
          <p:cNvSpPr>
            <a:spLocks noGrp="1"/>
          </p:cNvSpPr>
          <p:nvPr>
            <p:ph type="sldNum" sz="quarter" idx="12"/>
          </p:nvPr>
        </p:nvSpPr>
        <p:spPr/>
        <p:txBody>
          <a:bodyPr/>
          <a:lstStyle/>
          <a:p>
            <a:fld id="{9DA039C4-C5F2-1743-BB7A-5D831266C61E}" type="slidenum">
              <a:rPr lang="en-US" smtClean="0"/>
              <a:t>10</a:t>
            </a:fld>
            <a:endParaRPr lang="en-US"/>
          </a:p>
        </p:txBody>
      </p:sp>
    </p:spTree>
    <p:extLst>
      <p:ext uri="{BB962C8B-B14F-4D97-AF65-F5344CB8AC3E}">
        <p14:creationId xmlns:p14="http://schemas.microsoft.com/office/powerpoint/2010/main" val="1778890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434"/>
            <a:ext cx="8229600" cy="772987"/>
          </a:xfrm>
        </p:spPr>
        <p:txBody>
          <a:bodyPr>
            <a:normAutofit/>
          </a:bodyPr>
          <a:lstStyle/>
          <a:p>
            <a:r>
              <a:rPr lang="en-US" sz="3200" dirty="0"/>
              <a:t>Overlap layout consensus (IV)</a:t>
            </a:r>
          </a:p>
        </p:txBody>
      </p:sp>
      <p:sp>
        <p:nvSpPr>
          <p:cNvPr id="4" name="Content Placeholder 3"/>
          <p:cNvSpPr>
            <a:spLocks noGrp="1"/>
          </p:cNvSpPr>
          <p:nvPr>
            <p:ph idx="1"/>
          </p:nvPr>
        </p:nvSpPr>
        <p:spPr>
          <a:xfrm>
            <a:off x="2605454" y="1072510"/>
            <a:ext cx="6538545" cy="1909229"/>
          </a:xfrm>
        </p:spPr>
        <p:txBody>
          <a:bodyPr>
            <a:noAutofit/>
          </a:bodyPr>
          <a:lstStyle/>
          <a:p>
            <a:pPr lvl="0"/>
            <a:r>
              <a:rPr lang="en-US" sz="2800" dirty="0"/>
              <a:t>Consensus</a:t>
            </a:r>
          </a:p>
          <a:p>
            <a:pPr marL="0" indent="0">
              <a:buNone/>
            </a:pPr>
            <a:r>
              <a:rPr lang="en-US" sz="2800" dirty="0"/>
              <a:t>Extract consensus sequences (major votes) based on the alignment of reads that make up a </a:t>
            </a:r>
            <a:r>
              <a:rPr lang="en-US" sz="2800" dirty="0" err="1"/>
              <a:t>contig</a:t>
            </a:r>
            <a:endParaRPr lang="en-US" sz="2800" b="1" dirty="0"/>
          </a:p>
        </p:txBody>
      </p:sp>
      <p:sp>
        <p:nvSpPr>
          <p:cNvPr id="3" name="Rectangle 2"/>
          <p:cNvSpPr/>
          <p:nvPr/>
        </p:nvSpPr>
        <p:spPr>
          <a:xfrm>
            <a:off x="361460" y="1191848"/>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Overlap</a:t>
            </a:r>
          </a:p>
        </p:txBody>
      </p:sp>
      <p:sp>
        <p:nvSpPr>
          <p:cNvPr id="5" name="Rectangle 4"/>
          <p:cNvSpPr/>
          <p:nvPr/>
        </p:nvSpPr>
        <p:spPr>
          <a:xfrm>
            <a:off x="361460" y="2137510"/>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Layout</a:t>
            </a:r>
          </a:p>
        </p:txBody>
      </p:sp>
      <p:sp>
        <p:nvSpPr>
          <p:cNvPr id="6" name="Rectangle 5"/>
          <p:cNvSpPr/>
          <p:nvPr/>
        </p:nvSpPr>
        <p:spPr>
          <a:xfrm>
            <a:off x="361460" y="3092941"/>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Consensus</a:t>
            </a:r>
          </a:p>
        </p:txBody>
      </p:sp>
      <p:cxnSp>
        <p:nvCxnSpPr>
          <p:cNvPr id="8" name="Straight Arrow Connector 7"/>
          <p:cNvCxnSpPr>
            <a:stCxn id="3" idx="2"/>
            <a:endCxn id="5" idx="0"/>
          </p:cNvCxnSpPr>
          <p:nvPr/>
        </p:nvCxnSpPr>
        <p:spPr>
          <a:xfrm>
            <a:off x="1465384" y="1807309"/>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752971"/>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170608" y="6470475"/>
            <a:ext cx="2172390" cy="246221"/>
          </a:xfrm>
          <a:prstGeom prst="rect">
            <a:avLst/>
          </a:prstGeom>
          <a:noFill/>
        </p:spPr>
        <p:txBody>
          <a:bodyPr wrap="none" rtlCol="0">
            <a:spAutoFit/>
          </a:bodyPr>
          <a:lstStyle/>
          <a:p>
            <a:r>
              <a:rPr lang="en-US" sz="1000" dirty="0" err="1"/>
              <a:t>langmead-lab.org</a:t>
            </a:r>
            <a:r>
              <a:rPr lang="en-US" sz="1000" dirty="0"/>
              <a:t>/teaching-materials</a:t>
            </a:r>
          </a:p>
        </p:txBody>
      </p:sp>
      <p:pic>
        <p:nvPicPr>
          <p:cNvPr id="7" name="Picture 6" descr="Screen Shot 2015-04-19 at 12.30.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7643" y="3249238"/>
            <a:ext cx="6238719" cy="2860013"/>
          </a:xfrm>
          <a:prstGeom prst="rect">
            <a:avLst/>
          </a:prstGeom>
        </p:spPr>
      </p:pic>
      <p:sp>
        <p:nvSpPr>
          <p:cNvPr id="10" name="Slide Number Placeholder 9"/>
          <p:cNvSpPr>
            <a:spLocks noGrp="1"/>
          </p:cNvSpPr>
          <p:nvPr>
            <p:ph type="sldNum" sz="quarter" idx="12"/>
          </p:nvPr>
        </p:nvSpPr>
        <p:spPr/>
        <p:txBody>
          <a:bodyPr/>
          <a:lstStyle/>
          <a:p>
            <a:fld id="{9DA039C4-C5F2-1743-BB7A-5D831266C61E}" type="slidenum">
              <a:rPr lang="en-US" smtClean="0"/>
              <a:t>11</a:t>
            </a:fld>
            <a:endParaRPr lang="en-US"/>
          </a:p>
        </p:txBody>
      </p:sp>
    </p:spTree>
    <p:extLst>
      <p:ext uri="{BB962C8B-B14F-4D97-AF65-F5344CB8AC3E}">
        <p14:creationId xmlns:p14="http://schemas.microsoft.com/office/powerpoint/2010/main" val="1555530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OLC drawbacks</a:t>
            </a:r>
          </a:p>
        </p:txBody>
      </p:sp>
      <p:sp>
        <p:nvSpPr>
          <p:cNvPr id="4" name="Content Placeholder 3"/>
          <p:cNvSpPr>
            <a:spLocks noGrp="1"/>
          </p:cNvSpPr>
          <p:nvPr>
            <p:ph idx="1"/>
          </p:nvPr>
        </p:nvSpPr>
        <p:spPr>
          <a:xfrm>
            <a:off x="457200" y="1200168"/>
            <a:ext cx="8229600" cy="4743432"/>
          </a:xfrm>
        </p:spPr>
        <p:txBody>
          <a:bodyPr>
            <a:noAutofit/>
          </a:bodyPr>
          <a:lstStyle/>
          <a:p>
            <a:pPr>
              <a:lnSpc>
                <a:spcPct val="120000"/>
              </a:lnSpc>
            </a:pPr>
            <a:r>
              <a:rPr lang="en-US" sz="2800" dirty="0"/>
              <a:t>Identifying all-to-all overlaps is a slow procedure, especially when read number is millions or billions.</a:t>
            </a:r>
          </a:p>
          <a:p>
            <a:pPr>
              <a:lnSpc>
                <a:spcPct val="120000"/>
              </a:lnSpc>
            </a:pPr>
            <a:endParaRPr lang="en-US" sz="2800" dirty="0"/>
          </a:p>
          <a:p>
            <a:pPr>
              <a:lnSpc>
                <a:spcPct val="120000"/>
              </a:lnSpc>
            </a:pPr>
            <a:r>
              <a:rPr lang="en-US" sz="2800" dirty="0"/>
              <a:t>Overlap graph is big when the read number is huge. One node per read, and in practice the number of edges grows </a:t>
            </a:r>
            <a:r>
              <a:rPr lang="en-US" sz="2800" dirty="0" err="1"/>
              <a:t>superlinearly</a:t>
            </a:r>
            <a:r>
              <a:rPr lang="en-US" sz="2800" dirty="0"/>
              <a:t> with the number of reads.</a:t>
            </a:r>
          </a:p>
          <a:p>
            <a:pPr>
              <a:lnSpc>
                <a:spcPct val="120000"/>
              </a:lnSpc>
            </a:pPr>
            <a:endParaRPr lang="en-US" sz="2800" dirty="0"/>
          </a:p>
          <a:p>
            <a:pPr>
              <a:lnSpc>
                <a:spcPct val="120000"/>
              </a:lnSpc>
            </a:pPr>
            <a:r>
              <a:rPr lang="en-US" sz="2800" dirty="0"/>
              <a:t>The computational complexity limits its application.</a:t>
            </a:r>
          </a:p>
        </p:txBody>
      </p:sp>
      <p:sp>
        <p:nvSpPr>
          <p:cNvPr id="3" name="Slide Number Placeholder 2"/>
          <p:cNvSpPr>
            <a:spLocks noGrp="1"/>
          </p:cNvSpPr>
          <p:nvPr>
            <p:ph type="sldNum" sz="quarter" idx="12"/>
          </p:nvPr>
        </p:nvSpPr>
        <p:spPr/>
        <p:txBody>
          <a:bodyPr/>
          <a:lstStyle/>
          <a:p>
            <a:fld id="{9DA039C4-C5F2-1743-BB7A-5D831266C61E}" type="slidenum">
              <a:rPr lang="en-US" smtClean="0"/>
              <a:t>12</a:t>
            </a:fld>
            <a:endParaRPr lang="en-US"/>
          </a:p>
        </p:txBody>
      </p:sp>
    </p:spTree>
    <p:extLst>
      <p:ext uri="{BB962C8B-B14F-4D97-AF65-F5344CB8AC3E}">
        <p14:creationId xmlns:p14="http://schemas.microsoft.com/office/powerpoint/2010/main" val="1801184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marR="0" indent="0" algn="ctr" defTabSz="457200" rtl="0" eaLnBrk="1" fontAlgn="auto" latinLnBrk="0" hangingPunct="1">
              <a:lnSpc>
                <a:spcPct val="100000"/>
              </a:lnSpc>
              <a:spcBef>
                <a:spcPct val="0"/>
              </a:spcBef>
              <a:spcAft>
                <a:spcPts val="0"/>
              </a:spcAft>
              <a:buClrTx/>
              <a:buSzTx/>
              <a:buFontTx/>
              <a:buNone/>
              <a:tabLst/>
              <a:defRPr/>
            </a:pPr>
            <a:r>
              <a:rPr lang="en-US" sz="3200" dirty="0"/>
              <a:t>D</a:t>
            </a:r>
            <a:r>
              <a:rPr lang="en-US" sz="3200" kern="1200" dirty="0">
                <a:solidFill>
                  <a:schemeClr val="tx1"/>
                </a:solidFill>
                <a:effectLst/>
                <a:latin typeface="+mj-lt"/>
                <a:ea typeface="+mj-ea"/>
                <a:cs typeface="+mj-cs"/>
              </a:rPr>
              <a:t>e </a:t>
            </a:r>
            <a:r>
              <a:rPr lang="en-US" sz="3200" kern="1200" dirty="0" err="1">
                <a:solidFill>
                  <a:schemeClr val="tx1"/>
                </a:solidFill>
                <a:effectLst/>
                <a:latin typeface="+mj-lt"/>
                <a:ea typeface="+mj-ea"/>
                <a:cs typeface="+mj-cs"/>
              </a:rPr>
              <a:t>Bruijn</a:t>
            </a:r>
            <a:r>
              <a:rPr lang="en-US" sz="3200" kern="1200" dirty="0">
                <a:solidFill>
                  <a:schemeClr val="tx1"/>
                </a:solidFill>
                <a:effectLst/>
                <a:latin typeface="+mj-lt"/>
                <a:ea typeface="+mj-ea"/>
                <a:cs typeface="+mj-cs"/>
              </a:rPr>
              <a:t> graph</a:t>
            </a:r>
            <a:r>
              <a:rPr lang="en-US" sz="3200" dirty="0"/>
              <a:t> – k-</a:t>
            </a:r>
            <a:r>
              <a:rPr lang="en-US" sz="3200" dirty="0" err="1"/>
              <a:t>mer</a:t>
            </a:r>
            <a:endParaRPr lang="en-US" sz="3200" dirty="0">
              <a:effectLst/>
            </a:endParaRPr>
          </a:p>
        </p:txBody>
      </p:sp>
      <p:sp>
        <p:nvSpPr>
          <p:cNvPr id="4" name="Content Placeholder 3"/>
          <p:cNvSpPr>
            <a:spLocks noGrp="1"/>
          </p:cNvSpPr>
          <p:nvPr>
            <p:ph idx="1"/>
          </p:nvPr>
        </p:nvSpPr>
        <p:spPr>
          <a:xfrm>
            <a:off x="457200" y="1116187"/>
            <a:ext cx="8357152" cy="1446279"/>
          </a:xfrm>
        </p:spPr>
        <p:txBody>
          <a:bodyPr>
            <a:noAutofit/>
          </a:bodyPr>
          <a:lstStyle/>
          <a:p>
            <a:pPr marL="0" indent="0">
              <a:buNone/>
            </a:pPr>
            <a:r>
              <a:rPr lang="en-US" sz="2800" dirty="0"/>
              <a:t>De </a:t>
            </a:r>
            <a:r>
              <a:rPr lang="en-US" sz="2800" dirty="0" err="1"/>
              <a:t>Bruijn</a:t>
            </a:r>
            <a:r>
              <a:rPr lang="en-US" sz="2800" dirty="0"/>
              <a:t> graph assemblers model the relationship between </a:t>
            </a:r>
            <a:r>
              <a:rPr lang="en-US" sz="2800" b="1" dirty="0">
                <a:solidFill>
                  <a:schemeClr val="tx2">
                    <a:lumMod val="75000"/>
                  </a:schemeClr>
                </a:solidFill>
              </a:rPr>
              <a:t>exact substrings </a:t>
            </a:r>
            <a:r>
              <a:rPr lang="en-US" sz="2800" dirty="0"/>
              <a:t>of length </a:t>
            </a:r>
            <a:r>
              <a:rPr lang="en-US" sz="2800" i="1" dirty="0"/>
              <a:t>k </a:t>
            </a:r>
            <a:r>
              <a:rPr lang="en-US" sz="2800" dirty="0"/>
              <a:t>(k-</a:t>
            </a:r>
            <a:r>
              <a:rPr lang="en-US" sz="2800" dirty="0" err="1"/>
              <a:t>mer</a:t>
            </a:r>
            <a:r>
              <a:rPr lang="en-US" sz="2800" dirty="0"/>
              <a:t>)</a:t>
            </a:r>
            <a:r>
              <a:rPr lang="en-US" sz="2800" i="1" dirty="0"/>
              <a:t> </a:t>
            </a:r>
            <a:r>
              <a:rPr lang="en-US" sz="2800" dirty="0"/>
              <a:t>extracted from input reads.</a:t>
            </a:r>
          </a:p>
        </p:txBody>
      </p:sp>
      <p:sp>
        <p:nvSpPr>
          <p:cNvPr id="19" name="TextBox 18"/>
          <p:cNvSpPr txBox="1"/>
          <p:nvPr/>
        </p:nvSpPr>
        <p:spPr>
          <a:xfrm>
            <a:off x="441570" y="6449422"/>
            <a:ext cx="3741616" cy="276999"/>
          </a:xfrm>
          <a:prstGeom prst="rect">
            <a:avLst/>
          </a:prstGeom>
          <a:noFill/>
        </p:spPr>
        <p:txBody>
          <a:bodyPr wrap="square" rtlCol="0">
            <a:spAutoFit/>
          </a:bodyPr>
          <a:lstStyle/>
          <a:p>
            <a:r>
              <a:rPr lang="en-US" sz="1200" dirty="0" err="1"/>
              <a:t>Compeau</a:t>
            </a:r>
            <a:r>
              <a:rPr lang="en-US" sz="1200" dirty="0"/>
              <a:t> et al., 2011. Nature Biotechnology 29</a:t>
            </a:r>
            <a:r>
              <a:rPr lang="en-US" sz="1200" b="1" dirty="0"/>
              <a:t>:</a:t>
            </a:r>
            <a:r>
              <a:rPr lang="en-US" sz="1200" dirty="0"/>
              <a:t> 987-991.</a:t>
            </a:r>
          </a:p>
        </p:txBody>
      </p:sp>
      <p:grpSp>
        <p:nvGrpSpPr>
          <p:cNvPr id="7" name="Group 6"/>
          <p:cNvGrpSpPr/>
          <p:nvPr/>
        </p:nvGrpSpPr>
        <p:grpSpPr>
          <a:xfrm>
            <a:off x="3484256" y="3801875"/>
            <a:ext cx="1667487" cy="2400657"/>
            <a:chOff x="2596387" y="2042672"/>
            <a:chExt cx="997453" cy="2400657"/>
          </a:xfrm>
        </p:grpSpPr>
        <p:sp>
          <p:nvSpPr>
            <p:cNvPr id="9" name="TextBox 8"/>
            <p:cNvSpPr txBox="1"/>
            <p:nvPr/>
          </p:nvSpPr>
          <p:spPr>
            <a:xfrm>
              <a:off x="2644323" y="2504337"/>
              <a:ext cx="702019" cy="1938992"/>
            </a:xfrm>
            <a:prstGeom prst="rect">
              <a:avLst/>
            </a:prstGeom>
            <a:noFill/>
          </p:spPr>
          <p:txBody>
            <a:bodyPr wrap="none" rtlCol="0">
              <a:spAutoFit/>
            </a:bodyPr>
            <a:lstStyle/>
            <a:p>
              <a:pPr marL="342900" indent="-342900">
                <a:buFont typeface="+mj-lt"/>
                <a:buAutoNum type="arabicPeriod"/>
              </a:pPr>
              <a:r>
                <a:rPr lang="en-US" sz="2400" dirty="0">
                  <a:latin typeface="Courier"/>
                  <a:cs typeface="Courier"/>
                </a:rPr>
                <a:t>ATG</a:t>
              </a:r>
            </a:p>
            <a:p>
              <a:pPr marL="342900" indent="-342900">
                <a:buFont typeface="+mj-lt"/>
                <a:buAutoNum type="arabicPeriod"/>
              </a:pPr>
              <a:r>
                <a:rPr lang="en-US" sz="2400" dirty="0">
                  <a:latin typeface="Courier"/>
                  <a:cs typeface="Courier"/>
                </a:rPr>
                <a:t>TGG</a:t>
              </a:r>
            </a:p>
            <a:p>
              <a:pPr marL="342900" indent="-342900">
                <a:buFont typeface="+mj-lt"/>
                <a:buAutoNum type="arabicPeriod"/>
              </a:pPr>
              <a:r>
                <a:rPr lang="en-US" sz="2400" dirty="0">
                  <a:latin typeface="Courier"/>
                  <a:cs typeface="Courier"/>
                </a:rPr>
                <a:t>GGC</a:t>
              </a:r>
            </a:p>
            <a:p>
              <a:pPr marL="342900" indent="-342900">
                <a:buFont typeface="+mj-lt"/>
                <a:buAutoNum type="arabicPeriod"/>
              </a:pPr>
              <a:r>
                <a:rPr lang="en-US" sz="2400" dirty="0">
                  <a:latin typeface="Courier"/>
                  <a:cs typeface="Courier"/>
                </a:rPr>
                <a:t>GCG</a:t>
              </a:r>
            </a:p>
            <a:p>
              <a:pPr marL="342900" indent="-342900">
                <a:buFont typeface="+mj-lt"/>
                <a:buAutoNum type="arabicPeriod"/>
              </a:pPr>
              <a:r>
                <a:rPr lang="en-US" sz="2400" dirty="0">
                  <a:latin typeface="Courier"/>
                  <a:cs typeface="Courier"/>
                </a:rPr>
                <a:t>CGT</a:t>
              </a:r>
            </a:p>
          </p:txBody>
        </p:sp>
        <p:sp>
          <p:nvSpPr>
            <p:cNvPr id="22" name="TextBox 21"/>
            <p:cNvSpPr txBox="1"/>
            <p:nvPr/>
          </p:nvSpPr>
          <p:spPr>
            <a:xfrm>
              <a:off x="2596387" y="2042672"/>
              <a:ext cx="997453" cy="461665"/>
            </a:xfrm>
            <a:prstGeom prst="rect">
              <a:avLst/>
            </a:prstGeom>
            <a:noFill/>
          </p:spPr>
          <p:txBody>
            <a:bodyPr wrap="squar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(k=3)</a:t>
              </a:r>
            </a:p>
          </p:txBody>
        </p:sp>
      </p:grpSp>
      <p:sp>
        <p:nvSpPr>
          <p:cNvPr id="25" name="Slide Number Placeholder 24"/>
          <p:cNvSpPr>
            <a:spLocks noGrp="1"/>
          </p:cNvSpPr>
          <p:nvPr>
            <p:ph type="sldNum" sz="quarter" idx="12"/>
          </p:nvPr>
        </p:nvSpPr>
        <p:spPr/>
        <p:txBody>
          <a:bodyPr/>
          <a:lstStyle/>
          <a:p>
            <a:fld id="{9DA039C4-C5F2-1743-BB7A-5D831266C61E}" type="slidenum">
              <a:rPr lang="en-US" smtClean="0"/>
              <a:t>13</a:t>
            </a:fld>
            <a:endParaRPr lang="en-US"/>
          </a:p>
        </p:txBody>
      </p:sp>
      <p:grpSp>
        <p:nvGrpSpPr>
          <p:cNvPr id="6" name="Group 5"/>
          <p:cNvGrpSpPr/>
          <p:nvPr/>
        </p:nvGrpSpPr>
        <p:grpSpPr>
          <a:xfrm>
            <a:off x="2417786" y="3146025"/>
            <a:ext cx="3407280" cy="477054"/>
            <a:chOff x="208596" y="4432385"/>
            <a:chExt cx="2649572" cy="477054"/>
          </a:xfrm>
        </p:grpSpPr>
        <p:sp>
          <p:nvSpPr>
            <p:cNvPr id="3" name="TextBox 2"/>
            <p:cNvSpPr txBox="1"/>
            <p:nvPr/>
          </p:nvSpPr>
          <p:spPr>
            <a:xfrm>
              <a:off x="867091" y="4447774"/>
              <a:ext cx="1991077" cy="461665"/>
            </a:xfrm>
            <a:prstGeom prst="rect">
              <a:avLst/>
            </a:prstGeom>
            <a:noFill/>
          </p:spPr>
          <p:txBody>
            <a:bodyPr wrap="square" rtlCol="0">
              <a:spAutoFit/>
            </a:bodyPr>
            <a:lstStyle/>
            <a:p>
              <a:r>
                <a:rPr lang="en-US" sz="2400" dirty="0">
                  <a:latin typeface="Courier"/>
                  <a:cs typeface="Courier"/>
                </a:rPr>
                <a:t>A T G G C G T</a:t>
              </a:r>
            </a:p>
          </p:txBody>
        </p:sp>
        <p:sp>
          <p:nvSpPr>
            <p:cNvPr id="20" name="TextBox 19"/>
            <p:cNvSpPr txBox="1"/>
            <p:nvPr/>
          </p:nvSpPr>
          <p:spPr>
            <a:xfrm>
              <a:off x="208596" y="4432385"/>
              <a:ext cx="874608" cy="461665"/>
            </a:xfrm>
            <a:prstGeom prst="rect">
              <a:avLst/>
            </a:prstGeom>
            <a:noFill/>
          </p:spPr>
          <p:txBody>
            <a:bodyPr wrap="none" rtlCol="0">
              <a:spAutoFit/>
            </a:bodyPr>
            <a:lstStyle/>
            <a:p>
              <a:r>
                <a:rPr lang="en-US" sz="2400" dirty="0">
                  <a:solidFill>
                    <a:srgbClr val="008000"/>
                  </a:solidFill>
                </a:rPr>
                <a:t>reads</a:t>
              </a:r>
            </a:p>
          </p:txBody>
        </p:sp>
      </p:grpSp>
      <p:grpSp>
        <p:nvGrpSpPr>
          <p:cNvPr id="8" name="Group 7"/>
          <p:cNvGrpSpPr/>
          <p:nvPr/>
        </p:nvGrpSpPr>
        <p:grpSpPr>
          <a:xfrm>
            <a:off x="3293530" y="2700495"/>
            <a:ext cx="1032933" cy="922585"/>
            <a:chOff x="3293530" y="2607731"/>
            <a:chExt cx="1032933" cy="922585"/>
          </a:xfrm>
        </p:grpSpPr>
        <p:sp>
          <p:nvSpPr>
            <p:cNvPr id="32" name="Rectangle 31"/>
            <p:cNvSpPr/>
            <p:nvPr/>
          </p:nvSpPr>
          <p:spPr>
            <a:xfrm>
              <a:off x="3293530" y="3095596"/>
              <a:ext cx="1032933" cy="43472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3395136" y="2607731"/>
              <a:ext cx="820507" cy="461665"/>
            </a:xfrm>
            <a:prstGeom prst="rect">
              <a:avLst/>
            </a:prstGeom>
            <a:noFill/>
          </p:spPr>
          <p:txBody>
            <a:bodyPr wrap="none" rtlCol="0">
              <a:spAutoFit/>
            </a:bodyPr>
            <a:lstStyle/>
            <a:p>
              <a:r>
                <a:rPr lang="en-US" sz="2400" dirty="0">
                  <a:solidFill>
                    <a:srgbClr val="008000"/>
                  </a:solidFill>
                </a:rPr>
                <a:t>(k=3)</a:t>
              </a:r>
            </a:p>
          </p:txBody>
        </p:sp>
      </p:grpSp>
    </p:spTree>
    <p:extLst>
      <p:ext uri="{BB962C8B-B14F-4D97-AF65-F5344CB8AC3E}">
        <p14:creationId xmlns:p14="http://schemas.microsoft.com/office/powerpoint/2010/main" val="309885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3.33333E-6 3.7037E-7 L 0.16111 0.00185 " pathEditMode="relative" rAng="0" ptsTypes="AA">
                                      <p:cBhvr>
                                        <p:cTn id="14" dur="2000" fill="hold"/>
                                        <p:tgtEl>
                                          <p:spTgt spid="8"/>
                                        </p:tgtEl>
                                        <p:attrNameLst>
                                          <p:attrName>ppt_x</p:attrName>
                                          <p:attrName>ppt_y</p:attrName>
                                        </p:attrNameLst>
                                      </p:cBhvr>
                                      <p:rCtr x="8056" y="9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Problem: list all K-</a:t>
            </a:r>
            <a:r>
              <a:rPr lang="en-US" sz="3200" dirty="0" err="1"/>
              <a:t>mers</a:t>
            </a:r>
            <a:r>
              <a:rPr lang="en-US" sz="3200" dirty="0"/>
              <a:t> (</a:t>
            </a:r>
            <a:r>
              <a:rPr lang="en-US" sz="3200" i="1" dirty="0"/>
              <a:t>k</a:t>
            </a:r>
            <a:r>
              <a:rPr lang="en-US" sz="3200" dirty="0"/>
              <a:t>=4)</a:t>
            </a:r>
          </a:p>
        </p:txBody>
      </p:sp>
      <p:sp>
        <p:nvSpPr>
          <p:cNvPr id="3" name="Content Placeholder 2"/>
          <p:cNvSpPr>
            <a:spLocks noGrp="1"/>
          </p:cNvSpPr>
          <p:nvPr>
            <p:ph idx="1"/>
          </p:nvPr>
        </p:nvSpPr>
        <p:spPr>
          <a:xfrm>
            <a:off x="1286933" y="2694805"/>
            <a:ext cx="7001933" cy="1129724"/>
          </a:xfrm>
        </p:spPr>
        <p:txBody>
          <a:bodyPr>
            <a:normAutofit/>
          </a:bodyPr>
          <a:lstStyle/>
          <a:p>
            <a:pPr marL="0" indent="0">
              <a:buNone/>
            </a:pPr>
            <a:r>
              <a:rPr lang="en-US" sz="6000" dirty="0"/>
              <a:t>CGATCGATCGATCGAT</a:t>
            </a:r>
          </a:p>
        </p:txBody>
      </p:sp>
      <p:sp>
        <p:nvSpPr>
          <p:cNvPr id="4" name="Slide Number Placeholder 3"/>
          <p:cNvSpPr>
            <a:spLocks noGrp="1"/>
          </p:cNvSpPr>
          <p:nvPr>
            <p:ph type="sldNum" sz="quarter" idx="12"/>
          </p:nvPr>
        </p:nvSpPr>
        <p:spPr/>
        <p:txBody>
          <a:bodyPr/>
          <a:lstStyle/>
          <a:p>
            <a:fld id="{9DA039C4-C5F2-1743-BB7A-5D831266C61E}" type="slidenum">
              <a:rPr lang="en-US" smtClean="0"/>
              <a:t>14</a:t>
            </a:fld>
            <a:endParaRPr lang="en-US"/>
          </a:p>
        </p:txBody>
      </p:sp>
    </p:spTree>
    <p:extLst>
      <p:ext uri="{BB962C8B-B14F-4D97-AF65-F5344CB8AC3E}">
        <p14:creationId xmlns:p14="http://schemas.microsoft.com/office/powerpoint/2010/main" val="4228548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570" y="182665"/>
            <a:ext cx="8229600" cy="674725"/>
          </a:xfrm>
        </p:spPr>
        <p:txBody>
          <a:bodyPr/>
          <a:lstStyle/>
          <a:p>
            <a:pPr marL="0" marR="0" indent="0" algn="ctr" defTabSz="457200" rtl="0" eaLnBrk="1" fontAlgn="auto" latinLnBrk="0" hangingPunct="1">
              <a:lnSpc>
                <a:spcPct val="100000"/>
              </a:lnSpc>
              <a:spcBef>
                <a:spcPct val="0"/>
              </a:spcBef>
              <a:spcAft>
                <a:spcPts val="0"/>
              </a:spcAft>
              <a:buClrTx/>
              <a:buSzTx/>
              <a:buFontTx/>
              <a:buNone/>
              <a:tabLst/>
              <a:defRPr/>
            </a:pPr>
            <a:r>
              <a:rPr lang="en-US" dirty="0"/>
              <a:t>D</a:t>
            </a:r>
            <a:r>
              <a:rPr lang="en-US" sz="2800" kern="1200" dirty="0">
                <a:solidFill>
                  <a:schemeClr val="tx1"/>
                </a:solidFill>
                <a:effectLst/>
                <a:latin typeface="+mj-lt"/>
                <a:ea typeface="+mj-ea"/>
                <a:cs typeface="+mj-cs"/>
              </a:rPr>
              <a:t>e </a:t>
            </a:r>
            <a:r>
              <a:rPr lang="en-US" sz="2800" kern="1200" dirty="0" err="1">
                <a:solidFill>
                  <a:schemeClr val="tx1"/>
                </a:solidFill>
                <a:effectLst/>
                <a:latin typeface="+mj-lt"/>
                <a:ea typeface="+mj-ea"/>
                <a:cs typeface="+mj-cs"/>
              </a:rPr>
              <a:t>Bruijn</a:t>
            </a:r>
            <a:r>
              <a:rPr lang="en-US" sz="2800" kern="1200" dirty="0">
                <a:solidFill>
                  <a:schemeClr val="tx1"/>
                </a:solidFill>
                <a:effectLst/>
                <a:latin typeface="+mj-lt"/>
                <a:ea typeface="+mj-ea"/>
                <a:cs typeface="+mj-cs"/>
              </a:rPr>
              <a:t> graph - assembly</a:t>
            </a:r>
            <a:endParaRPr lang="en-US" dirty="0"/>
          </a:p>
        </p:txBody>
      </p:sp>
      <p:sp>
        <p:nvSpPr>
          <p:cNvPr id="15" name="TextBox 14"/>
          <p:cNvSpPr txBox="1"/>
          <p:nvPr/>
        </p:nvSpPr>
        <p:spPr>
          <a:xfrm>
            <a:off x="5912902" y="5987757"/>
            <a:ext cx="2388539" cy="461665"/>
          </a:xfrm>
          <a:prstGeom prst="rect">
            <a:avLst/>
          </a:prstGeom>
          <a:noFill/>
        </p:spPr>
        <p:txBody>
          <a:bodyPr wrap="none" rtlCol="0">
            <a:spAutoFit/>
          </a:bodyPr>
          <a:lstStyle/>
          <a:p>
            <a:r>
              <a:rPr lang="en-US" sz="2400" dirty="0"/>
              <a:t>ATGGCGTGCAATG</a:t>
            </a:r>
          </a:p>
        </p:txBody>
      </p:sp>
      <p:grpSp>
        <p:nvGrpSpPr>
          <p:cNvPr id="13" name="Group 12"/>
          <p:cNvGrpSpPr/>
          <p:nvPr/>
        </p:nvGrpSpPr>
        <p:grpSpPr>
          <a:xfrm>
            <a:off x="3119496" y="4715426"/>
            <a:ext cx="2058148" cy="1539150"/>
            <a:chOff x="2692640" y="5144363"/>
            <a:chExt cx="2058148" cy="1539150"/>
          </a:xfrm>
        </p:grpSpPr>
        <p:sp>
          <p:nvSpPr>
            <p:cNvPr id="10" name="TextBox 9"/>
            <p:cNvSpPr txBox="1"/>
            <p:nvPr/>
          </p:nvSpPr>
          <p:spPr>
            <a:xfrm>
              <a:off x="3351702" y="5481305"/>
              <a:ext cx="674352" cy="461665"/>
            </a:xfrm>
            <a:prstGeom prst="rect">
              <a:avLst/>
            </a:prstGeom>
            <a:noFill/>
          </p:spPr>
          <p:txBody>
            <a:bodyPr wrap="none" rtlCol="0">
              <a:spAutoFit/>
            </a:bodyPr>
            <a:lstStyle/>
            <a:p>
              <a:r>
                <a:rPr lang="en-US" sz="2400" dirty="0"/>
                <a:t>ATG</a:t>
              </a:r>
            </a:p>
          </p:txBody>
        </p:sp>
        <p:sp>
          <p:nvSpPr>
            <p:cNvPr id="11" name="Oval 10"/>
            <p:cNvSpPr/>
            <p:nvPr/>
          </p:nvSpPr>
          <p:spPr>
            <a:xfrm>
              <a:off x="2692640" y="5687413"/>
              <a:ext cx="626768" cy="626768"/>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a:solidFill>
                    <a:schemeClr val="tx1">
                      <a:lumMod val="65000"/>
                      <a:lumOff val="35000"/>
                    </a:schemeClr>
                  </a:solidFill>
                </a:rPr>
                <a:t>AT</a:t>
              </a:r>
            </a:p>
          </p:txBody>
        </p:sp>
        <p:sp>
          <p:nvSpPr>
            <p:cNvPr id="12" name="Oval 11"/>
            <p:cNvSpPr/>
            <p:nvPr/>
          </p:nvSpPr>
          <p:spPr>
            <a:xfrm>
              <a:off x="4124019" y="5671571"/>
              <a:ext cx="626769" cy="642610"/>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a:solidFill>
                    <a:schemeClr val="tx1">
                      <a:lumMod val="65000"/>
                      <a:lumOff val="35000"/>
                    </a:schemeClr>
                  </a:solidFill>
                </a:rPr>
                <a:t>TG</a:t>
              </a:r>
            </a:p>
          </p:txBody>
        </p:sp>
        <p:cxnSp>
          <p:nvCxnSpPr>
            <p:cNvPr id="14" name="Straight Arrow Connector 13"/>
            <p:cNvCxnSpPr>
              <a:cxnSpLocks/>
              <a:stCxn id="11" idx="6"/>
              <a:endCxn id="12" idx="2"/>
            </p:cNvCxnSpPr>
            <p:nvPr/>
          </p:nvCxnSpPr>
          <p:spPr>
            <a:xfrm flipV="1">
              <a:off x="3319408" y="5992876"/>
              <a:ext cx="804611" cy="7921"/>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692640" y="6314181"/>
              <a:ext cx="700883" cy="369332"/>
            </a:xfrm>
            <a:prstGeom prst="rect">
              <a:avLst/>
            </a:prstGeom>
            <a:noFill/>
          </p:spPr>
          <p:txBody>
            <a:bodyPr wrap="none" rtlCol="0">
              <a:spAutoFit/>
            </a:bodyPr>
            <a:lstStyle/>
            <a:p>
              <a:r>
                <a:rPr lang="en-US" b="1" dirty="0"/>
                <a:t>Node</a:t>
              </a:r>
            </a:p>
          </p:txBody>
        </p:sp>
        <p:sp>
          <p:nvSpPr>
            <p:cNvPr id="18" name="TextBox 17"/>
            <p:cNvSpPr txBox="1"/>
            <p:nvPr/>
          </p:nvSpPr>
          <p:spPr>
            <a:xfrm>
              <a:off x="3303275" y="5144363"/>
              <a:ext cx="803297" cy="461665"/>
            </a:xfrm>
            <a:prstGeom prst="rect">
              <a:avLst/>
            </a:prstGeom>
            <a:noFill/>
          </p:spPr>
          <p:txBody>
            <a:bodyPr wrap="none" rtlCol="0">
              <a:spAutoFit/>
            </a:bodyPr>
            <a:lstStyle/>
            <a:p>
              <a:r>
                <a:rPr lang="en-US" sz="2400" b="1" dirty="0"/>
                <a:t>edge</a:t>
              </a:r>
            </a:p>
          </p:txBody>
        </p:sp>
      </p:grpSp>
      <p:sp>
        <p:nvSpPr>
          <p:cNvPr id="19" name="TextBox 18"/>
          <p:cNvSpPr txBox="1"/>
          <p:nvPr/>
        </p:nvSpPr>
        <p:spPr>
          <a:xfrm>
            <a:off x="441570" y="6449422"/>
            <a:ext cx="3741616" cy="276999"/>
          </a:xfrm>
          <a:prstGeom prst="rect">
            <a:avLst/>
          </a:prstGeom>
          <a:noFill/>
        </p:spPr>
        <p:txBody>
          <a:bodyPr wrap="square" rtlCol="0">
            <a:spAutoFit/>
          </a:bodyPr>
          <a:lstStyle/>
          <a:p>
            <a:r>
              <a:rPr lang="en-US" sz="1200" dirty="0" err="1"/>
              <a:t>Compeau</a:t>
            </a:r>
            <a:r>
              <a:rPr lang="en-US" sz="1200" dirty="0"/>
              <a:t> et al., 2011. Nature Biotechnology 29</a:t>
            </a:r>
            <a:r>
              <a:rPr lang="en-US" sz="1200" b="1" dirty="0"/>
              <a:t>:</a:t>
            </a:r>
            <a:r>
              <a:rPr lang="en-US" sz="1200" dirty="0"/>
              <a:t> 987-991.</a:t>
            </a:r>
          </a:p>
        </p:txBody>
      </p:sp>
      <p:grpSp>
        <p:nvGrpSpPr>
          <p:cNvPr id="6" name="Group 5"/>
          <p:cNvGrpSpPr/>
          <p:nvPr/>
        </p:nvGrpSpPr>
        <p:grpSpPr>
          <a:xfrm>
            <a:off x="205411" y="3928983"/>
            <a:ext cx="2603379" cy="2246769"/>
            <a:chOff x="-43193" y="4296007"/>
            <a:chExt cx="2603379" cy="2246769"/>
          </a:xfrm>
        </p:grpSpPr>
        <p:sp>
          <p:nvSpPr>
            <p:cNvPr id="3" name="TextBox 2"/>
            <p:cNvSpPr txBox="1"/>
            <p:nvPr/>
          </p:nvSpPr>
          <p:spPr>
            <a:xfrm>
              <a:off x="952053" y="4296007"/>
              <a:ext cx="1608133" cy="2246769"/>
            </a:xfrm>
            <a:prstGeom prst="rect">
              <a:avLst/>
            </a:prstGeom>
            <a:noFill/>
          </p:spPr>
          <p:txBody>
            <a:bodyPr wrap="none" rtlCol="0">
              <a:spAutoFit/>
            </a:bodyPr>
            <a:lstStyle/>
            <a:p>
              <a:r>
                <a:rPr lang="en-US" sz="2000" b="1" dirty="0">
                  <a:latin typeface="Courier"/>
                  <a:cs typeface="Courier"/>
                </a:rPr>
                <a:t>b</a:t>
              </a:r>
            </a:p>
            <a:p>
              <a:pPr marL="342900" indent="-342900">
                <a:buFont typeface="+mj-lt"/>
                <a:buAutoNum type="arabicPeriod"/>
              </a:pPr>
              <a:r>
                <a:rPr lang="en-US" sz="2000" dirty="0">
                  <a:latin typeface="Courier"/>
                  <a:cs typeface="Courier"/>
                </a:rPr>
                <a:t>ATGGCGT</a:t>
              </a:r>
            </a:p>
            <a:p>
              <a:pPr marL="342900" indent="-342900">
                <a:buFont typeface="+mj-lt"/>
                <a:buAutoNum type="arabicPeriod"/>
              </a:pPr>
              <a:r>
                <a:rPr lang="en-US" sz="2000" dirty="0">
                  <a:latin typeface="Courier"/>
                  <a:cs typeface="Courier"/>
                </a:rPr>
                <a:t>GGCGTCG</a:t>
              </a:r>
            </a:p>
            <a:p>
              <a:pPr marL="342900" indent="-342900">
                <a:buFont typeface="+mj-lt"/>
                <a:buAutoNum type="arabicPeriod"/>
              </a:pPr>
              <a:r>
                <a:rPr lang="en-US" sz="2000" dirty="0">
                  <a:latin typeface="Courier"/>
                  <a:cs typeface="Courier"/>
                </a:rPr>
                <a:t>CTTGCAA</a:t>
              </a:r>
            </a:p>
            <a:p>
              <a:pPr marL="342900" indent="-342900">
                <a:buFont typeface="+mj-lt"/>
                <a:buAutoNum type="arabicPeriod"/>
              </a:pPr>
              <a:r>
                <a:rPr lang="en-US" sz="2000" dirty="0">
                  <a:latin typeface="Courier"/>
                  <a:cs typeface="Courier"/>
                </a:rPr>
                <a:t>TGCAATG</a:t>
              </a:r>
            </a:p>
            <a:p>
              <a:pPr marL="342900" indent="-342900">
                <a:buFont typeface="+mj-lt"/>
                <a:buAutoNum type="arabicPeriod"/>
              </a:pPr>
              <a:r>
                <a:rPr lang="en-US" sz="2000" dirty="0">
                  <a:latin typeface="Courier"/>
                  <a:cs typeface="Courier"/>
                </a:rPr>
                <a:t>CAATGGC</a:t>
              </a:r>
            </a:p>
            <a:p>
              <a:pPr marL="342900" indent="-342900">
                <a:buFont typeface="+mj-lt"/>
                <a:buAutoNum type="arabicPeriod"/>
              </a:pPr>
              <a:r>
                <a:rPr lang="en-US" sz="2000" dirty="0">
                  <a:latin typeface="Courier"/>
                  <a:cs typeface="Courier"/>
                </a:rPr>
                <a:t>ATGGCGT</a:t>
              </a:r>
            </a:p>
          </p:txBody>
        </p:sp>
        <p:sp>
          <p:nvSpPr>
            <p:cNvPr id="20" name="TextBox 19"/>
            <p:cNvSpPr txBox="1"/>
            <p:nvPr/>
          </p:nvSpPr>
          <p:spPr>
            <a:xfrm>
              <a:off x="-43193" y="4525872"/>
              <a:ext cx="871521" cy="461665"/>
            </a:xfrm>
            <a:prstGeom prst="rect">
              <a:avLst/>
            </a:prstGeom>
            <a:noFill/>
          </p:spPr>
          <p:txBody>
            <a:bodyPr wrap="none" rtlCol="0">
              <a:spAutoFit/>
            </a:bodyPr>
            <a:lstStyle/>
            <a:p>
              <a:r>
                <a:rPr lang="en-US" sz="2400" dirty="0">
                  <a:solidFill>
                    <a:srgbClr val="008000"/>
                  </a:solidFill>
                </a:rPr>
                <a:t>reads</a:t>
              </a:r>
            </a:p>
          </p:txBody>
        </p:sp>
      </p:grpSp>
      <p:grpSp>
        <p:nvGrpSpPr>
          <p:cNvPr id="24" name="Group 23"/>
          <p:cNvGrpSpPr/>
          <p:nvPr/>
        </p:nvGrpSpPr>
        <p:grpSpPr>
          <a:xfrm>
            <a:off x="142336" y="1219884"/>
            <a:ext cx="2883312" cy="1835948"/>
            <a:chOff x="155061" y="2562330"/>
            <a:chExt cx="2329674" cy="1483418"/>
          </a:xfrm>
        </p:grpSpPr>
        <p:pic>
          <p:nvPicPr>
            <p:cNvPr id="5" name="Picture 4" descr="Screen Shot 2015-04-19 at 12.55.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693" y="2562330"/>
              <a:ext cx="1374042" cy="1483418"/>
            </a:xfrm>
            <a:prstGeom prst="rect">
              <a:avLst/>
            </a:prstGeom>
          </p:spPr>
        </p:pic>
        <p:sp>
          <p:nvSpPr>
            <p:cNvPr id="21" name="TextBox 20"/>
            <p:cNvSpPr txBox="1"/>
            <p:nvPr/>
          </p:nvSpPr>
          <p:spPr>
            <a:xfrm>
              <a:off x="155061" y="2671829"/>
              <a:ext cx="1116724" cy="671433"/>
            </a:xfrm>
            <a:prstGeom prst="rect">
              <a:avLst/>
            </a:prstGeom>
            <a:noFill/>
          </p:spPr>
          <p:txBody>
            <a:bodyPr wrap="none" rtlCol="0">
              <a:spAutoFit/>
            </a:bodyPr>
            <a:lstStyle/>
            <a:p>
              <a:r>
                <a:rPr lang="en-US" sz="2400" dirty="0">
                  <a:solidFill>
                    <a:srgbClr val="008000"/>
                  </a:solidFill>
                </a:rPr>
                <a:t>genome</a:t>
              </a:r>
            </a:p>
            <a:p>
              <a:r>
                <a:rPr lang="en-US" sz="2400" dirty="0">
                  <a:solidFill>
                    <a:srgbClr val="008000"/>
                  </a:solidFill>
                </a:rPr>
                <a:t>sequence</a:t>
              </a:r>
            </a:p>
          </p:txBody>
        </p:sp>
      </p:grpSp>
      <p:grpSp>
        <p:nvGrpSpPr>
          <p:cNvPr id="7" name="Group 6"/>
          <p:cNvGrpSpPr/>
          <p:nvPr/>
        </p:nvGrpSpPr>
        <p:grpSpPr>
          <a:xfrm>
            <a:off x="3515840" y="932382"/>
            <a:ext cx="1617430" cy="3858340"/>
            <a:chOff x="2928637" y="1863553"/>
            <a:chExt cx="1617430" cy="3858340"/>
          </a:xfrm>
        </p:grpSpPr>
        <p:sp>
          <p:nvSpPr>
            <p:cNvPr id="9" name="TextBox 8"/>
            <p:cNvSpPr txBox="1"/>
            <p:nvPr/>
          </p:nvSpPr>
          <p:spPr>
            <a:xfrm>
              <a:off x="2928637" y="2244018"/>
              <a:ext cx="1107996" cy="3477875"/>
            </a:xfrm>
            <a:prstGeom prst="rect">
              <a:avLst/>
            </a:prstGeom>
            <a:noFill/>
          </p:spPr>
          <p:txBody>
            <a:bodyPr wrap="none" rtlCol="0">
              <a:spAutoFit/>
            </a:bodyPr>
            <a:lstStyle/>
            <a:p>
              <a:r>
                <a:rPr lang="en-US" sz="2000" b="1" dirty="0">
                  <a:latin typeface="Courier"/>
                  <a:cs typeface="Courier"/>
                </a:rPr>
                <a:t>C</a:t>
              </a:r>
            </a:p>
            <a:p>
              <a:pPr marL="342900" indent="-342900">
                <a:buFont typeface="+mj-lt"/>
                <a:buAutoNum type="arabicPeriod"/>
              </a:pPr>
              <a:r>
                <a:rPr lang="en-US" sz="2000" dirty="0">
                  <a:latin typeface="Courier"/>
                  <a:cs typeface="Courier"/>
                </a:rPr>
                <a:t>ATG</a:t>
              </a:r>
            </a:p>
            <a:p>
              <a:pPr marL="342900" indent="-342900">
                <a:buFont typeface="+mj-lt"/>
                <a:buAutoNum type="arabicPeriod"/>
              </a:pPr>
              <a:r>
                <a:rPr lang="en-US" sz="2000" dirty="0">
                  <a:latin typeface="Courier"/>
                  <a:cs typeface="Courier"/>
                </a:rPr>
                <a:t>TGG</a:t>
              </a:r>
            </a:p>
            <a:p>
              <a:pPr marL="342900" indent="-342900">
                <a:buFont typeface="+mj-lt"/>
                <a:buAutoNum type="arabicPeriod"/>
              </a:pPr>
              <a:r>
                <a:rPr lang="en-US" sz="2000" dirty="0">
                  <a:latin typeface="Courier"/>
                  <a:cs typeface="Courier"/>
                </a:rPr>
                <a:t>GGC</a:t>
              </a:r>
            </a:p>
            <a:p>
              <a:pPr marL="342900" indent="-342900">
                <a:buFont typeface="+mj-lt"/>
                <a:buAutoNum type="arabicPeriod"/>
              </a:pPr>
              <a:r>
                <a:rPr lang="en-US" sz="2000" dirty="0">
                  <a:latin typeface="Courier"/>
                  <a:cs typeface="Courier"/>
                </a:rPr>
                <a:t>GCG</a:t>
              </a:r>
            </a:p>
            <a:p>
              <a:pPr marL="342900" indent="-342900">
                <a:buFont typeface="+mj-lt"/>
                <a:buAutoNum type="arabicPeriod"/>
              </a:pPr>
              <a:r>
                <a:rPr lang="en-US" sz="2000" dirty="0">
                  <a:latin typeface="Courier"/>
                  <a:cs typeface="Courier"/>
                </a:rPr>
                <a:t>CGT</a:t>
              </a:r>
            </a:p>
            <a:p>
              <a:pPr marL="342900" indent="-342900">
                <a:buFont typeface="+mj-lt"/>
                <a:buAutoNum type="arabicPeriod"/>
              </a:pPr>
              <a:r>
                <a:rPr lang="en-US" sz="2000" dirty="0">
                  <a:latin typeface="Courier"/>
                  <a:cs typeface="Courier"/>
                </a:rPr>
                <a:t>GTG</a:t>
              </a:r>
            </a:p>
            <a:p>
              <a:pPr marL="342900" indent="-342900">
                <a:buFont typeface="+mj-lt"/>
                <a:buAutoNum type="arabicPeriod"/>
              </a:pPr>
              <a:r>
                <a:rPr lang="en-US" sz="2000" dirty="0">
                  <a:latin typeface="Courier"/>
                  <a:cs typeface="Courier"/>
                </a:rPr>
                <a:t>TGC</a:t>
              </a:r>
            </a:p>
            <a:p>
              <a:pPr marL="342900" indent="-342900">
                <a:buFont typeface="+mj-lt"/>
                <a:buAutoNum type="arabicPeriod"/>
              </a:pPr>
              <a:r>
                <a:rPr lang="en-US" sz="2000" dirty="0">
                  <a:latin typeface="Courier"/>
                  <a:cs typeface="Courier"/>
                </a:rPr>
                <a:t>GCA</a:t>
              </a:r>
            </a:p>
            <a:p>
              <a:pPr marL="342900" indent="-342900">
                <a:buFont typeface="+mj-lt"/>
                <a:buAutoNum type="arabicPeriod"/>
              </a:pPr>
              <a:r>
                <a:rPr lang="en-US" sz="2000" dirty="0">
                  <a:latin typeface="Courier"/>
                  <a:cs typeface="Courier"/>
                </a:rPr>
                <a:t>CAA</a:t>
              </a:r>
            </a:p>
            <a:p>
              <a:pPr marL="342900" indent="-342900">
                <a:buFont typeface="+mj-lt"/>
                <a:buAutoNum type="arabicPeriod"/>
              </a:pPr>
              <a:r>
                <a:rPr lang="en-US" sz="2000" dirty="0">
                  <a:latin typeface="Courier"/>
                  <a:cs typeface="Courier"/>
                </a:rPr>
                <a:t>AAT</a:t>
              </a:r>
            </a:p>
          </p:txBody>
        </p:sp>
        <p:sp>
          <p:nvSpPr>
            <p:cNvPr id="22" name="TextBox 21"/>
            <p:cNvSpPr txBox="1"/>
            <p:nvPr/>
          </p:nvSpPr>
          <p:spPr>
            <a:xfrm>
              <a:off x="2928637" y="1863553"/>
              <a:ext cx="1617430"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(k=3)</a:t>
              </a:r>
            </a:p>
          </p:txBody>
        </p:sp>
      </p:grpSp>
      <p:grpSp>
        <p:nvGrpSpPr>
          <p:cNvPr id="16" name="Group 15"/>
          <p:cNvGrpSpPr/>
          <p:nvPr/>
        </p:nvGrpSpPr>
        <p:grpSpPr>
          <a:xfrm>
            <a:off x="5525778" y="1553371"/>
            <a:ext cx="3393876" cy="3927934"/>
            <a:chOff x="4655970" y="2001361"/>
            <a:chExt cx="3393876" cy="3927934"/>
          </a:xfrm>
        </p:grpSpPr>
        <p:pic>
          <p:nvPicPr>
            <p:cNvPr id="8" name="Picture 7" descr="Screen Shot 2015-04-19 at 12.55.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970" y="2447267"/>
              <a:ext cx="3393876" cy="3482028"/>
            </a:xfrm>
            <a:prstGeom prst="rect">
              <a:avLst/>
            </a:prstGeom>
          </p:spPr>
        </p:pic>
        <p:sp>
          <p:nvSpPr>
            <p:cNvPr id="23" name="TextBox 22"/>
            <p:cNvSpPr txBox="1"/>
            <p:nvPr/>
          </p:nvSpPr>
          <p:spPr>
            <a:xfrm>
              <a:off x="5127732" y="2001361"/>
              <a:ext cx="2450351" cy="523220"/>
            </a:xfrm>
            <a:prstGeom prst="rect">
              <a:avLst/>
            </a:prstGeom>
            <a:noFill/>
          </p:spPr>
          <p:txBody>
            <a:bodyPr wrap="none" rtlCol="0">
              <a:spAutoFit/>
            </a:bodyPr>
            <a:lstStyle/>
            <a:p>
              <a:r>
                <a:rPr lang="en-US" sz="2800" dirty="0">
                  <a:solidFill>
                    <a:srgbClr val="008000"/>
                  </a:solidFill>
                </a:rPr>
                <a:t>De </a:t>
              </a:r>
              <a:r>
                <a:rPr lang="en-US" sz="2800" dirty="0" err="1">
                  <a:solidFill>
                    <a:srgbClr val="008000"/>
                  </a:solidFill>
                </a:rPr>
                <a:t>Bruijn</a:t>
              </a:r>
              <a:r>
                <a:rPr lang="en-US" sz="2800" dirty="0">
                  <a:solidFill>
                    <a:srgbClr val="008000"/>
                  </a:solidFill>
                </a:rPr>
                <a:t> graph</a:t>
              </a:r>
            </a:p>
          </p:txBody>
        </p:sp>
      </p:grpSp>
      <p:sp>
        <p:nvSpPr>
          <p:cNvPr id="25" name="Slide Number Placeholder 24"/>
          <p:cNvSpPr>
            <a:spLocks noGrp="1"/>
          </p:cNvSpPr>
          <p:nvPr>
            <p:ph type="sldNum" sz="quarter" idx="12"/>
          </p:nvPr>
        </p:nvSpPr>
        <p:spPr/>
        <p:txBody>
          <a:bodyPr/>
          <a:lstStyle/>
          <a:p>
            <a:fld id="{9DA039C4-C5F2-1743-BB7A-5D831266C61E}" type="slidenum">
              <a:rPr lang="en-US" smtClean="0"/>
              <a:t>15</a:t>
            </a:fld>
            <a:endParaRPr lang="en-US"/>
          </a:p>
        </p:txBody>
      </p:sp>
      <p:sp>
        <p:nvSpPr>
          <p:cNvPr id="27" name="TextBox 26"/>
          <p:cNvSpPr txBox="1"/>
          <p:nvPr/>
        </p:nvSpPr>
        <p:spPr>
          <a:xfrm>
            <a:off x="6223002" y="5449201"/>
            <a:ext cx="2078439" cy="369332"/>
          </a:xfrm>
          <a:prstGeom prst="rect">
            <a:avLst/>
          </a:prstGeom>
          <a:noFill/>
        </p:spPr>
        <p:txBody>
          <a:bodyPr wrap="none" rtlCol="0">
            <a:spAutoFit/>
          </a:bodyPr>
          <a:lstStyle/>
          <a:p>
            <a:r>
              <a:rPr lang="en-US" dirty="0"/>
              <a:t>visit each edge once</a:t>
            </a:r>
          </a:p>
        </p:txBody>
      </p:sp>
    </p:spTree>
    <p:extLst>
      <p:ext uri="{BB962C8B-B14F-4D97-AF65-F5344CB8AC3E}">
        <p14:creationId xmlns:p14="http://schemas.microsoft.com/office/powerpoint/2010/main" val="88900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74658"/>
          </a:xfrm>
        </p:spPr>
        <p:txBody>
          <a:bodyPr>
            <a:normAutofit fontScale="90000"/>
          </a:bodyPr>
          <a:lstStyle/>
          <a:p>
            <a:r>
              <a:rPr lang="en-US" sz="3200" dirty="0"/>
              <a:t>de </a:t>
            </a:r>
            <a:r>
              <a:rPr lang="en-US" sz="3200" dirty="0" err="1"/>
              <a:t>Bruijn</a:t>
            </a:r>
            <a:r>
              <a:rPr lang="en-US" sz="3200" dirty="0"/>
              <a:t> algorithm</a:t>
            </a:r>
          </a:p>
        </p:txBody>
      </p:sp>
      <p:sp>
        <p:nvSpPr>
          <p:cNvPr id="3" name="Content Placeholder 2"/>
          <p:cNvSpPr>
            <a:spLocks noGrp="1"/>
          </p:cNvSpPr>
          <p:nvPr>
            <p:ph idx="1"/>
          </p:nvPr>
        </p:nvSpPr>
        <p:spPr>
          <a:xfrm>
            <a:off x="85037" y="886902"/>
            <a:ext cx="8965462" cy="2657834"/>
          </a:xfrm>
        </p:spPr>
        <p:txBody>
          <a:bodyPr>
            <a:noAutofit/>
          </a:bodyPr>
          <a:lstStyle/>
          <a:p>
            <a:r>
              <a:rPr lang="en-US" sz="2800" dirty="0"/>
              <a:t>To find a path containing all k-mers but also is as short as possible, as it contains each k-mer exactly once.</a:t>
            </a:r>
          </a:p>
          <a:p>
            <a:r>
              <a:rPr lang="en-US" sz="2800" dirty="0"/>
              <a:t>De </a:t>
            </a:r>
            <a:r>
              <a:rPr lang="en-US" sz="2800" dirty="0" err="1"/>
              <a:t>Bruijn</a:t>
            </a:r>
            <a:r>
              <a:rPr lang="en-US" sz="2800" dirty="0"/>
              <a:t> answered this question by borrowing Euler’s solution of the Bridges of </a:t>
            </a:r>
            <a:r>
              <a:rPr lang="en-US" sz="2800" dirty="0" err="1"/>
              <a:t>Königsberg</a:t>
            </a:r>
            <a:r>
              <a:rPr lang="en-US" sz="2800" dirty="0"/>
              <a:t> problem. An </a:t>
            </a:r>
            <a:r>
              <a:rPr lang="en-US" sz="2800" dirty="0" err="1"/>
              <a:t>Eulerian</a:t>
            </a:r>
            <a:r>
              <a:rPr lang="en-US" sz="2800" dirty="0"/>
              <a:t> cycle represents a shortest path that contains each k-</a:t>
            </a:r>
            <a:r>
              <a:rPr lang="en-US" sz="2800" dirty="0" err="1"/>
              <a:t>mer</a:t>
            </a:r>
            <a:r>
              <a:rPr lang="en-US" sz="2800" dirty="0"/>
              <a:t> exactly once.</a:t>
            </a:r>
          </a:p>
        </p:txBody>
      </p:sp>
      <p:sp>
        <p:nvSpPr>
          <p:cNvPr id="4" name="Slide Number Placeholder 3"/>
          <p:cNvSpPr>
            <a:spLocks noGrp="1"/>
          </p:cNvSpPr>
          <p:nvPr>
            <p:ph type="sldNum" sz="quarter" idx="12"/>
          </p:nvPr>
        </p:nvSpPr>
        <p:spPr/>
        <p:txBody>
          <a:bodyPr/>
          <a:lstStyle/>
          <a:p>
            <a:fld id="{9DA039C4-C5F2-1743-BB7A-5D831266C61E}" type="slidenum">
              <a:rPr lang="en-US" smtClean="0"/>
              <a:t>16</a:t>
            </a:fld>
            <a:endParaRPr lang="en-US"/>
          </a:p>
        </p:txBody>
      </p:sp>
      <p:pic>
        <p:nvPicPr>
          <p:cNvPr id="5" name="Picture 4" descr="Screenshot 2019-03-28 09.37.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68" y="3666463"/>
            <a:ext cx="7747000" cy="2661232"/>
          </a:xfrm>
          <a:prstGeom prst="rect">
            <a:avLst/>
          </a:prstGeom>
        </p:spPr>
      </p:pic>
      <p:sp>
        <p:nvSpPr>
          <p:cNvPr id="6" name="TextBox 5"/>
          <p:cNvSpPr txBox="1"/>
          <p:nvPr/>
        </p:nvSpPr>
        <p:spPr>
          <a:xfrm>
            <a:off x="441570" y="6449422"/>
            <a:ext cx="3741616" cy="276999"/>
          </a:xfrm>
          <a:prstGeom prst="rect">
            <a:avLst/>
          </a:prstGeom>
          <a:noFill/>
        </p:spPr>
        <p:txBody>
          <a:bodyPr wrap="square" rtlCol="0">
            <a:spAutoFit/>
          </a:bodyPr>
          <a:lstStyle/>
          <a:p>
            <a:r>
              <a:rPr lang="en-US" sz="1200" dirty="0" err="1"/>
              <a:t>Compeau</a:t>
            </a:r>
            <a:r>
              <a:rPr lang="en-US" sz="1200" dirty="0"/>
              <a:t> et al., 2011. Nature Biotechnology 29</a:t>
            </a:r>
            <a:r>
              <a:rPr lang="en-US" sz="1200" b="1" dirty="0"/>
              <a:t>:</a:t>
            </a:r>
            <a:r>
              <a:rPr lang="en-US" sz="1200" dirty="0"/>
              <a:t> 987-991.</a:t>
            </a:r>
          </a:p>
        </p:txBody>
      </p:sp>
    </p:spTree>
    <p:extLst>
      <p:ext uri="{BB962C8B-B14F-4D97-AF65-F5344CB8AC3E}">
        <p14:creationId xmlns:p14="http://schemas.microsoft.com/office/powerpoint/2010/main" val="3398545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6893"/>
          </a:xfrm>
        </p:spPr>
        <p:txBody>
          <a:bodyPr/>
          <a:lstStyle/>
          <a:p>
            <a:r>
              <a:rPr lang="en-US" dirty="0"/>
              <a:t>Sequencing errors complicate assemblies</a:t>
            </a:r>
          </a:p>
        </p:txBody>
      </p:sp>
      <p:pic>
        <p:nvPicPr>
          <p:cNvPr id="5" name="Picture 4" descr="Screen Shot 2015-04-19 at 5.10.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8176" y="1635185"/>
            <a:ext cx="3888154" cy="3761710"/>
          </a:xfrm>
          <a:prstGeom prst="rect">
            <a:avLst/>
          </a:prstGeom>
        </p:spPr>
      </p:pic>
      <p:sp>
        <p:nvSpPr>
          <p:cNvPr id="6" name="TextBox 5"/>
          <p:cNvSpPr txBox="1"/>
          <p:nvPr/>
        </p:nvSpPr>
        <p:spPr>
          <a:xfrm>
            <a:off x="667527" y="5750839"/>
            <a:ext cx="8019273" cy="954107"/>
          </a:xfrm>
          <a:prstGeom prst="rect">
            <a:avLst/>
          </a:prstGeom>
          <a:noFill/>
        </p:spPr>
        <p:txBody>
          <a:bodyPr wrap="square" rtlCol="0">
            <a:spAutoFit/>
          </a:bodyPr>
          <a:lstStyle/>
          <a:p>
            <a:r>
              <a:rPr lang="en-US" sz="2800" dirty="0"/>
              <a:t>Sequence error correction before graph construction is a critical step for De </a:t>
            </a:r>
            <a:r>
              <a:rPr lang="en-US" sz="2800" dirty="0" err="1"/>
              <a:t>Bruijn</a:t>
            </a:r>
            <a:r>
              <a:rPr lang="en-US" sz="2800" dirty="0"/>
              <a:t> graph assembly.</a:t>
            </a:r>
          </a:p>
        </p:txBody>
      </p:sp>
      <p:sp>
        <p:nvSpPr>
          <p:cNvPr id="7" name="TextBox 6"/>
          <p:cNvSpPr txBox="1"/>
          <p:nvPr/>
        </p:nvSpPr>
        <p:spPr>
          <a:xfrm>
            <a:off x="225347" y="900484"/>
            <a:ext cx="8693306" cy="461665"/>
          </a:xfrm>
          <a:prstGeom prst="rect">
            <a:avLst/>
          </a:prstGeom>
          <a:noFill/>
        </p:spPr>
        <p:txBody>
          <a:bodyPr wrap="none" rtlCol="0">
            <a:spAutoFit/>
          </a:bodyPr>
          <a:lstStyle/>
          <a:p>
            <a:r>
              <a:rPr lang="en-US" sz="2400" dirty="0"/>
              <a:t>The complexity of De </a:t>
            </a:r>
            <a:r>
              <a:rPr lang="en-US" sz="2400" dirty="0" err="1"/>
              <a:t>Bruijn</a:t>
            </a:r>
            <a:r>
              <a:rPr lang="en-US" sz="2400" dirty="0"/>
              <a:t> graph grows when reads contain errors.</a:t>
            </a:r>
          </a:p>
        </p:txBody>
      </p:sp>
      <p:sp>
        <p:nvSpPr>
          <p:cNvPr id="9" name="TextBox 8"/>
          <p:cNvSpPr txBox="1"/>
          <p:nvPr/>
        </p:nvSpPr>
        <p:spPr>
          <a:xfrm>
            <a:off x="7360531" y="3064799"/>
            <a:ext cx="1551777" cy="461665"/>
          </a:xfrm>
          <a:prstGeom prst="rect">
            <a:avLst/>
          </a:prstGeom>
          <a:noFill/>
        </p:spPr>
        <p:txBody>
          <a:bodyPr wrap="none" rtlCol="0">
            <a:spAutoFit/>
          </a:bodyPr>
          <a:lstStyle/>
          <a:p>
            <a:r>
              <a:rPr lang="en-US" sz="2400" dirty="0"/>
              <a:t>G: genome</a:t>
            </a:r>
          </a:p>
        </p:txBody>
      </p:sp>
      <p:sp>
        <p:nvSpPr>
          <p:cNvPr id="10" name="TextBox 9"/>
          <p:cNvSpPr txBox="1"/>
          <p:nvPr/>
        </p:nvSpPr>
        <p:spPr>
          <a:xfrm>
            <a:off x="6924574" y="5120916"/>
            <a:ext cx="2172390" cy="246221"/>
          </a:xfrm>
          <a:prstGeom prst="rect">
            <a:avLst/>
          </a:prstGeom>
          <a:noFill/>
        </p:spPr>
        <p:txBody>
          <a:bodyPr wrap="none" rtlCol="0">
            <a:spAutoFit/>
          </a:bodyPr>
          <a:lstStyle/>
          <a:p>
            <a:r>
              <a:rPr lang="en-US" sz="1000" dirty="0" err="1"/>
              <a:t>langmead-lab.org</a:t>
            </a:r>
            <a:r>
              <a:rPr lang="en-US" sz="1000" dirty="0"/>
              <a:t>/teaching-materials</a:t>
            </a:r>
          </a:p>
        </p:txBody>
      </p:sp>
      <p:sp>
        <p:nvSpPr>
          <p:cNvPr id="3" name="Slide Number Placeholder 2"/>
          <p:cNvSpPr>
            <a:spLocks noGrp="1"/>
          </p:cNvSpPr>
          <p:nvPr>
            <p:ph type="sldNum" sz="quarter" idx="12"/>
          </p:nvPr>
        </p:nvSpPr>
        <p:spPr/>
        <p:txBody>
          <a:bodyPr/>
          <a:lstStyle/>
          <a:p>
            <a:fld id="{9DA039C4-C5F2-1743-BB7A-5D831266C61E}" type="slidenum">
              <a:rPr lang="en-US" smtClean="0"/>
              <a:t>17</a:t>
            </a:fld>
            <a:endParaRPr lang="en-US"/>
          </a:p>
        </p:txBody>
      </p:sp>
      <p:sp>
        <p:nvSpPr>
          <p:cNvPr id="11" name="TextBox 10"/>
          <p:cNvSpPr txBox="1"/>
          <p:nvPr/>
        </p:nvSpPr>
        <p:spPr>
          <a:xfrm>
            <a:off x="333427" y="1721138"/>
            <a:ext cx="1879685" cy="1200329"/>
          </a:xfrm>
          <a:prstGeom prst="rect">
            <a:avLst/>
          </a:prstGeom>
          <a:noFill/>
          <a:ln>
            <a:noFill/>
          </a:ln>
        </p:spPr>
        <p:txBody>
          <a:bodyPr wrap="square">
            <a:spAutoFit/>
          </a:bodyPr>
          <a:lstStyle/>
          <a:p>
            <a:pPr>
              <a:defRPr/>
            </a:pPr>
            <a:r>
              <a:rPr lang="en-US" sz="2400" dirty="0">
                <a:solidFill>
                  <a:schemeClr val="bg1">
                    <a:lumMod val="65000"/>
                  </a:schemeClr>
                </a:solidFill>
                <a:latin typeface="Courier"/>
                <a:ea typeface="ＭＳ Ｐゴシック" charset="-128"/>
                <a:cs typeface="Courier"/>
              </a:rPr>
              <a:t>TGCGTGA</a:t>
            </a:r>
          </a:p>
          <a:p>
            <a:pPr>
              <a:defRPr/>
            </a:pPr>
            <a:r>
              <a:rPr lang="en-US" sz="2400" dirty="0">
                <a:solidFill>
                  <a:schemeClr val="bg1">
                    <a:lumMod val="65000"/>
                  </a:schemeClr>
                </a:solidFill>
                <a:latin typeface="Courier"/>
                <a:ea typeface="ＭＳ Ｐゴシック" charset="-128"/>
                <a:cs typeface="Courier"/>
              </a:rPr>
              <a:t>TGCGTGA</a:t>
            </a:r>
          </a:p>
          <a:p>
            <a:pPr>
              <a:defRPr/>
            </a:pPr>
            <a:r>
              <a:rPr lang="en-US" sz="2400" dirty="0">
                <a:solidFill>
                  <a:schemeClr val="bg1">
                    <a:lumMod val="65000"/>
                  </a:schemeClr>
                </a:solidFill>
                <a:latin typeface="Courier"/>
                <a:ea typeface="ＭＳ Ｐゴシック" charset="-128"/>
                <a:cs typeface="Courier"/>
              </a:rPr>
              <a:t>TGCGTGA</a:t>
            </a:r>
          </a:p>
        </p:txBody>
      </p:sp>
      <p:sp>
        <p:nvSpPr>
          <p:cNvPr id="12" name="TextBox 11"/>
          <p:cNvSpPr txBox="1"/>
          <p:nvPr/>
        </p:nvSpPr>
        <p:spPr>
          <a:xfrm>
            <a:off x="470090" y="3481126"/>
            <a:ext cx="1261884" cy="1200329"/>
          </a:xfrm>
          <a:prstGeom prst="rect">
            <a:avLst/>
          </a:prstGeom>
          <a:noFill/>
        </p:spPr>
        <p:txBody>
          <a:bodyPr wrap="square" rtlCol="0">
            <a:spAutoFit/>
          </a:bodyPr>
          <a:lstStyle/>
          <a:p>
            <a:r>
              <a:rPr lang="en-US" sz="2400" dirty="0">
                <a:latin typeface="Courier"/>
                <a:cs typeface="Courier"/>
              </a:rPr>
              <a:t>TGCGT</a:t>
            </a:r>
          </a:p>
          <a:p>
            <a:r>
              <a:rPr lang="en-US" sz="2400" dirty="0">
                <a:latin typeface="Courier"/>
                <a:cs typeface="Courier"/>
              </a:rPr>
              <a:t>GCGTG</a:t>
            </a:r>
          </a:p>
          <a:p>
            <a:r>
              <a:rPr lang="en-US" sz="2400" dirty="0">
                <a:latin typeface="Courier"/>
                <a:cs typeface="Courier"/>
              </a:rPr>
              <a:t>CGTGA</a:t>
            </a:r>
          </a:p>
        </p:txBody>
      </p:sp>
      <p:sp>
        <p:nvSpPr>
          <p:cNvPr id="13" name="TextBox 12"/>
          <p:cNvSpPr txBox="1"/>
          <p:nvPr/>
        </p:nvSpPr>
        <p:spPr>
          <a:xfrm>
            <a:off x="0" y="3139496"/>
            <a:ext cx="3283784"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count profile (k=5)</a:t>
            </a:r>
          </a:p>
        </p:txBody>
      </p:sp>
      <p:sp>
        <p:nvSpPr>
          <p:cNvPr id="14" name="TextBox 13"/>
          <p:cNvSpPr txBox="1"/>
          <p:nvPr/>
        </p:nvSpPr>
        <p:spPr>
          <a:xfrm>
            <a:off x="411476" y="1353507"/>
            <a:ext cx="929485" cy="461665"/>
          </a:xfrm>
          <a:prstGeom prst="rect">
            <a:avLst/>
          </a:prstGeom>
          <a:noFill/>
        </p:spPr>
        <p:txBody>
          <a:bodyPr wrap="none" rtlCol="0">
            <a:spAutoFit/>
          </a:bodyPr>
          <a:lstStyle/>
          <a:p>
            <a:r>
              <a:rPr lang="en-US" sz="2400" dirty="0">
                <a:solidFill>
                  <a:srgbClr val="008000"/>
                </a:solidFill>
              </a:rPr>
              <a:t>Reads</a:t>
            </a:r>
          </a:p>
        </p:txBody>
      </p:sp>
      <p:sp>
        <p:nvSpPr>
          <p:cNvPr id="15" name="TextBox 14"/>
          <p:cNvSpPr txBox="1"/>
          <p:nvPr/>
        </p:nvSpPr>
        <p:spPr>
          <a:xfrm>
            <a:off x="470090" y="4533316"/>
            <a:ext cx="1261884" cy="1200329"/>
          </a:xfrm>
          <a:prstGeom prst="rect">
            <a:avLst/>
          </a:prstGeom>
          <a:noFill/>
        </p:spPr>
        <p:txBody>
          <a:bodyPr wrap="square" rtlCol="0">
            <a:spAutoFit/>
          </a:bodyPr>
          <a:lstStyle/>
          <a:p>
            <a:r>
              <a:rPr lang="en-US" sz="2400" dirty="0">
                <a:latin typeface="Courier"/>
                <a:cs typeface="Courier"/>
              </a:rPr>
              <a:t>TG</a:t>
            </a:r>
            <a:r>
              <a:rPr lang="en-US" sz="2400" dirty="0">
                <a:solidFill>
                  <a:srgbClr val="FF0000"/>
                </a:solidFill>
                <a:latin typeface="Courier"/>
                <a:cs typeface="Courier"/>
              </a:rPr>
              <a:t>G</a:t>
            </a:r>
            <a:r>
              <a:rPr lang="en-US" sz="2400" dirty="0">
                <a:latin typeface="Courier"/>
                <a:cs typeface="Courier"/>
              </a:rPr>
              <a:t>GT</a:t>
            </a:r>
            <a:endParaRPr lang="en-US" sz="2400" dirty="0">
              <a:solidFill>
                <a:srgbClr val="FF0000"/>
              </a:solidFill>
              <a:latin typeface="Courier"/>
              <a:cs typeface="Courier"/>
            </a:endParaRPr>
          </a:p>
          <a:p>
            <a:r>
              <a:rPr lang="en-US" sz="2400" dirty="0">
                <a:latin typeface="Courier"/>
                <a:cs typeface="Courier"/>
              </a:rPr>
              <a:t>G</a:t>
            </a:r>
            <a:r>
              <a:rPr lang="en-US" sz="2400" dirty="0">
                <a:solidFill>
                  <a:srgbClr val="FF0000"/>
                </a:solidFill>
                <a:latin typeface="Courier"/>
                <a:cs typeface="Courier"/>
              </a:rPr>
              <a:t>G</a:t>
            </a:r>
            <a:r>
              <a:rPr lang="en-US" sz="2400" dirty="0">
                <a:latin typeface="Courier"/>
                <a:cs typeface="Courier"/>
              </a:rPr>
              <a:t>GTG</a:t>
            </a:r>
          </a:p>
          <a:p>
            <a:r>
              <a:rPr lang="en-US" sz="2400" dirty="0">
                <a:solidFill>
                  <a:srgbClr val="FF0000"/>
                </a:solidFill>
                <a:latin typeface="Courier"/>
                <a:cs typeface="Courier"/>
              </a:rPr>
              <a:t>G</a:t>
            </a:r>
            <a:r>
              <a:rPr lang="en-US" sz="2400" dirty="0">
                <a:latin typeface="Courier"/>
                <a:cs typeface="Courier"/>
              </a:rPr>
              <a:t>GTGA</a:t>
            </a:r>
          </a:p>
        </p:txBody>
      </p:sp>
      <p:sp>
        <p:nvSpPr>
          <p:cNvPr id="4" name="TextBox 3"/>
          <p:cNvSpPr txBox="1"/>
          <p:nvPr/>
        </p:nvSpPr>
        <p:spPr>
          <a:xfrm>
            <a:off x="333428" y="2761706"/>
            <a:ext cx="1475084" cy="461665"/>
          </a:xfrm>
          <a:prstGeom prst="rect">
            <a:avLst/>
          </a:prstGeom>
          <a:noFill/>
        </p:spPr>
        <p:txBody>
          <a:bodyPr wrap="none" rtlCol="0">
            <a:spAutoFit/>
          </a:bodyPr>
          <a:lstStyle/>
          <a:p>
            <a:pPr>
              <a:defRPr/>
            </a:pPr>
            <a:r>
              <a:rPr lang="en-US" sz="2400" dirty="0">
                <a:solidFill>
                  <a:schemeClr val="bg1">
                    <a:lumMod val="65000"/>
                  </a:schemeClr>
                </a:solidFill>
                <a:latin typeface="Courier"/>
                <a:ea typeface="ＭＳ Ｐゴシック" charset="-128"/>
                <a:cs typeface="Courier"/>
              </a:rPr>
              <a:t>TG</a:t>
            </a:r>
            <a:r>
              <a:rPr lang="en-US" sz="2400" dirty="0">
                <a:solidFill>
                  <a:srgbClr val="FF0000"/>
                </a:solidFill>
                <a:latin typeface="Courier"/>
                <a:ea typeface="ＭＳ Ｐゴシック" charset="-128"/>
                <a:cs typeface="Courier"/>
              </a:rPr>
              <a:t>G</a:t>
            </a:r>
            <a:r>
              <a:rPr lang="en-US" sz="2400" dirty="0">
                <a:solidFill>
                  <a:schemeClr val="bg1">
                    <a:lumMod val="65000"/>
                  </a:schemeClr>
                </a:solidFill>
                <a:latin typeface="Courier"/>
                <a:ea typeface="ＭＳ Ｐゴシック" charset="-128"/>
                <a:cs typeface="Courier"/>
              </a:rPr>
              <a:t>GTGA</a:t>
            </a:r>
          </a:p>
        </p:txBody>
      </p:sp>
    </p:spTree>
    <p:extLst>
      <p:ext uri="{BB962C8B-B14F-4D97-AF65-F5344CB8AC3E}">
        <p14:creationId xmlns:p14="http://schemas.microsoft.com/office/powerpoint/2010/main" val="382862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5"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Error identification</a:t>
            </a:r>
          </a:p>
        </p:txBody>
      </p:sp>
      <p:sp>
        <p:nvSpPr>
          <p:cNvPr id="5" name="TextBox 4"/>
          <p:cNvSpPr txBox="1"/>
          <p:nvPr/>
        </p:nvSpPr>
        <p:spPr>
          <a:xfrm>
            <a:off x="1242791" y="1691808"/>
            <a:ext cx="2613198" cy="3785652"/>
          </a:xfrm>
          <a:prstGeom prst="rect">
            <a:avLst/>
          </a:prstGeom>
          <a:noFill/>
          <a:ln>
            <a:noFill/>
          </a:ln>
        </p:spPr>
        <p:txBody>
          <a:bodyPr wrap="square">
            <a:spAutoFit/>
          </a:bodyPr>
          <a:lstStyle/>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a:t>
            </a:r>
            <a:r>
              <a:rPr lang="en-US" sz="2400" dirty="0">
                <a:solidFill>
                  <a:srgbClr val="FF0000"/>
                </a:solidFill>
                <a:latin typeface="Courier"/>
                <a:ea typeface="ＭＳ Ｐゴシック" charset="-128"/>
                <a:cs typeface="Courier"/>
              </a:rPr>
              <a:t>G</a:t>
            </a:r>
            <a:r>
              <a:rPr lang="en-US" sz="2400" dirty="0">
                <a:solidFill>
                  <a:schemeClr val="bg1">
                    <a:lumMod val="65000"/>
                  </a:schemeClr>
                </a:solidFill>
                <a:latin typeface="Courier"/>
                <a:ea typeface="ＭＳ Ｐゴシック" charset="-128"/>
                <a:cs typeface="Courier"/>
              </a:rPr>
              <a:t>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p:txBody>
      </p:sp>
      <p:sp>
        <p:nvSpPr>
          <p:cNvPr id="3" name="TextBox 2"/>
          <p:cNvSpPr txBox="1"/>
          <p:nvPr/>
        </p:nvSpPr>
        <p:spPr>
          <a:xfrm>
            <a:off x="4358126" y="1701578"/>
            <a:ext cx="2444263" cy="3785652"/>
          </a:xfrm>
          <a:prstGeom prst="rect">
            <a:avLst/>
          </a:prstGeom>
          <a:noFill/>
        </p:spPr>
        <p:txBody>
          <a:bodyPr wrap="square" rtlCol="0">
            <a:spAutoFit/>
          </a:bodyPr>
          <a:lstStyle/>
          <a:p>
            <a:r>
              <a:rPr lang="en-US" sz="2400" dirty="0">
                <a:latin typeface="Courier"/>
                <a:cs typeface="Courier"/>
              </a:rPr>
              <a:t>TGGGT	 1</a:t>
            </a:r>
          </a:p>
          <a:p>
            <a:r>
              <a:rPr lang="en-US" sz="2400" dirty="0">
                <a:latin typeface="Courier"/>
                <a:cs typeface="Courier"/>
              </a:rPr>
              <a:t>GGGTG	 1</a:t>
            </a:r>
          </a:p>
          <a:p>
            <a:r>
              <a:rPr lang="en-US" sz="2400" dirty="0">
                <a:latin typeface="Courier"/>
                <a:cs typeface="Courier"/>
              </a:rPr>
              <a:t>GGTGA	 1</a:t>
            </a:r>
          </a:p>
          <a:p>
            <a:r>
              <a:rPr lang="en-US" sz="2400" dirty="0">
                <a:latin typeface="Courier"/>
                <a:cs typeface="Courier"/>
              </a:rPr>
              <a:t>TGCGT	 9</a:t>
            </a:r>
          </a:p>
          <a:p>
            <a:r>
              <a:rPr lang="en-US" sz="2400" dirty="0">
                <a:latin typeface="Courier"/>
                <a:cs typeface="Courier"/>
              </a:rPr>
              <a:t>GCGTG	 9</a:t>
            </a:r>
          </a:p>
          <a:p>
            <a:r>
              <a:rPr lang="en-US" sz="2400" dirty="0">
                <a:latin typeface="Courier"/>
                <a:cs typeface="Courier"/>
              </a:rPr>
              <a:t>CGTGA	 9</a:t>
            </a:r>
          </a:p>
          <a:p>
            <a:r>
              <a:rPr lang="en-US" sz="2400" dirty="0">
                <a:latin typeface="Courier"/>
                <a:ea typeface="ＭＳ Ｐゴシック" charset="-128"/>
                <a:cs typeface="Courier"/>
              </a:rPr>
              <a:t>GTGAT	 10</a:t>
            </a:r>
          </a:p>
          <a:p>
            <a:r>
              <a:rPr lang="en-US" sz="2400" dirty="0">
                <a:latin typeface="Courier"/>
                <a:ea typeface="ＭＳ Ｐゴシック" charset="-128"/>
                <a:cs typeface="Courier"/>
              </a:rPr>
              <a:t>TGATA	 10</a:t>
            </a:r>
          </a:p>
          <a:p>
            <a:r>
              <a:rPr lang="en-US" sz="2400" dirty="0">
                <a:latin typeface="Courier"/>
                <a:ea typeface="ＭＳ Ｐゴシック" charset="-128"/>
                <a:cs typeface="Courier"/>
              </a:rPr>
              <a:t>GATAC	 10</a:t>
            </a:r>
          </a:p>
          <a:p>
            <a:r>
              <a:rPr lang="en-US" sz="2400" dirty="0">
                <a:latin typeface="Courier"/>
                <a:ea typeface="ＭＳ Ｐゴシック" charset="-128"/>
                <a:cs typeface="Courier"/>
              </a:rPr>
              <a:t>ATACG	 10</a:t>
            </a:r>
            <a:endParaRPr lang="en-US" sz="2400" dirty="0">
              <a:latin typeface="Courier"/>
              <a:cs typeface="Courier"/>
            </a:endParaRPr>
          </a:p>
        </p:txBody>
      </p:sp>
      <p:sp>
        <p:nvSpPr>
          <p:cNvPr id="6" name="TextBox 5"/>
          <p:cNvSpPr txBox="1"/>
          <p:nvPr/>
        </p:nvSpPr>
        <p:spPr>
          <a:xfrm>
            <a:off x="4299512" y="1233576"/>
            <a:ext cx="3306614"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count profile (k=5)</a:t>
            </a:r>
          </a:p>
        </p:txBody>
      </p:sp>
      <p:sp>
        <p:nvSpPr>
          <p:cNvPr id="7" name="TextBox 6"/>
          <p:cNvSpPr txBox="1"/>
          <p:nvPr/>
        </p:nvSpPr>
        <p:spPr>
          <a:xfrm>
            <a:off x="1222202" y="1223806"/>
            <a:ext cx="2536421" cy="461665"/>
          </a:xfrm>
          <a:prstGeom prst="rect">
            <a:avLst/>
          </a:prstGeom>
          <a:noFill/>
        </p:spPr>
        <p:txBody>
          <a:bodyPr wrap="none" rtlCol="0">
            <a:spAutoFit/>
          </a:bodyPr>
          <a:lstStyle/>
          <a:p>
            <a:r>
              <a:rPr lang="en-US" sz="2400" dirty="0">
                <a:solidFill>
                  <a:srgbClr val="008000"/>
                </a:solidFill>
              </a:rPr>
              <a:t>Reads (depth = 10)</a:t>
            </a:r>
          </a:p>
        </p:txBody>
      </p:sp>
      <p:sp>
        <p:nvSpPr>
          <p:cNvPr id="8" name="Slide Number Placeholder 7"/>
          <p:cNvSpPr>
            <a:spLocks noGrp="1"/>
          </p:cNvSpPr>
          <p:nvPr>
            <p:ph type="sldNum" sz="quarter" idx="12"/>
          </p:nvPr>
        </p:nvSpPr>
        <p:spPr/>
        <p:txBody>
          <a:bodyPr/>
          <a:lstStyle/>
          <a:p>
            <a:fld id="{9DA039C4-C5F2-1743-BB7A-5D831266C61E}" type="slidenum">
              <a:rPr lang="en-US" smtClean="0"/>
              <a:t>18</a:t>
            </a:fld>
            <a:endParaRPr lang="en-US"/>
          </a:p>
        </p:txBody>
      </p:sp>
    </p:spTree>
    <p:extLst>
      <p:ext uri="{BB962C8B-B14F-4D97-AF65-F5344CB8AC3E}">
        <p14:creationId xmlns:p14="http://schemas.microsoft.com/office/powerpoint/2010/main" val="353107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Error identification</a:t>
            </a:r>
          </a:p>
        </p:txBody>
      </p:sp>
      <p:sp>
        <p:nvSpPr>
          <p:cNvPr id="4" name="Content Placeholder 3"/>
          <p:cNvSpPr>
            <a:spLocks noGrp="1"/>
          </p:cNvSpPr>
          <p:nvPr>
            <p:ph idx="1"/>
          </p:nvPr>
        </p:nvSpPr>
        <p:spPr>
          <a:xfrm>
            <a:off x="867154" y="5708542"/>
            <a:ext cx="7128337" cy="470008"/>
          </a:xfrm>
        </p:spPr>
        <p:txBody>
          <a:bodyPr>
            <a:noAutofit/>
          </a:bodyPr>
          <a:lstStyle/>
          <a:p>
            <a:pPr marL="0" indent="0">
              <a:buNone/>
            </a:pPr>
            <a:r>
              <a:rPr lang="en-US" sz="2800" dirty="0">
                <a:solidFill>
                  <a:srgbClr val="FF0000"/>
                </a:solidFill>
              </a:rPr>
              <a:t>k-</a:t>
            </a:r>
            <a:r>
              <a:rPr lang="en-US" sz="2800" dirty="0" err="1">
                <a:solidFill>
                  <a:srgbClr val="FF0000"/>
                </a:solidFill>
              </a:rPr>
              <a:t>mer</a:t>
            </a:r>
            <a:r>
              <a:rPr lang="en-US" sz="2800" dirty="0">
                <a:solidFill>
                  <a:srgbClr val="FF0000"/>
                </a:solidFill>
              </a:rPr>
              <a:t> count profile indicates where errors are.</a:t>
            </a:r>
          </a:p>
        </p:txBody>
      </p:sp>
      <p:sp>
        <p:nvSpPr>
          <p:cNvPr id="5" name="TextBox 4"/>
          <p:cNvSpPr txBox="1"/>
          <p:nvPr/>
        </p:nvSpPr>
        <p:spPr>
          <a:xfrm>
            <a:off x="1242791" y="1691808"/>
            <a:ext cx="2613198" cy="3785652"/>
          </a:xfrm>
          <a:prstGeom prst="rect">
            <a:avLst/>
          </a:prstGeom>
          <a:noFill/>
          <a:ln>
            <a:noFill/>
          </a:ln>
        </p:spPr>
        <p:txBody>
          <a:bodyPr wrap="square">
            <a:spAutoFit/>
          </a:bodyPr>
          <a:lstStyle/>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a:t>
            </a:r>
            <a:r>
              <a:rPr lang="en-US" sz="2400" dirty="0">
                <a:solidFill>
                  <a:srgbClr val="FF0000"/>
                </a:solidFill>
                <a:latin typeface="Courier"/>
                <a:ea typeface="ＭＳ Ｐゴシック" charset="-128"/>
                <a:cs typeface="Courier"/>
              </a:rPr>
              <a:t>G</a:t>
            </a:r>
            <a:r>
              <a:rPr lang="en-US" sz="2400" dirty="0">
                <a:solidFill>
                  <a:schemeClr val="bg1">
                    <a:lumMod val="65000"/>
                  </a:schemeClr>
                </a:solidFill>
                <a:latin typeface="Courier"/>
                <a:ea typeface="ＭＳ Ｐゴシック" charset="-128"/>
                <a:cs typeface="Courier"/>
              </a:rPr>
              <a:t>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p:txBody>
      </p:sp>
      <p:sp>
        <p:nvSpPr>
          <p:cNvPr id="3" name="TextBox 2"/>
          <p:cNvSpPr txBox="1"/>
          <p:nvPr/>
        </p:nvSpPr>
        <p:spPr>
          <a:xfrm>
            <a:off x="4358126" y="1701578"/>
            <a:ext cx="2444263" cy="3785652"/>
          </a:xfrm>
          <a:prstGeom prst="rect">
            <a:avLst/>
          </a:prstGeom>
          <a:noFill/>
        </p:spPr>
        <p:txBody>
          <a:bodyPr wrap="square" rtlCol="0">
            <a:spAutoFit/>
          </a:bodyPr>
          <a:lstStyle/>
          <a:p>
            <a:r>
              <a:rPr lang="en-US" sz="2400" dirty="0">
                <a:latin typeface="Courier"/>
                <a:cs typeface="Courier"/>
              </a:rPr>
              <a:t>TG</a:t>
            </a:r>
            <a:r>
              <a:rPr lang="en-US" sz="2400" dirty="0">
                <a:solidFill>
                  <a:srgbClr val="FF0000"/>
                </a:solidFill>
                <a:latin typeface="Courier"/>
                <a:cs typeface="Courier"/>
              </a:rPr>
              <a:t>G</a:t>
            </a:r>
            <a:r>
              <a:rPr lang="en-US" sz="2400" dirty="0">
                <a:latin typeface="Courier"/>
                <a:cs typeface="Courier"/>
              </a:rPr>
              <a:t>GT	 </a:t>
            </a:r>
            <a:r>
              <a:rPr lang="en-US" sz="2400" dirty="0">
                <a:solidFill>
                  <a:srgbClr val="FF0000"/>
                </a:solidFill>
                <a:latin typeface="Courier"/>
                <a:cs typeface="Courier"/>
              </a:rPr>
              <a:t>1</a:t>
            </a:r>
          </a:p>
          <a:p>
            <a:r>
              <a:rPr lang="en-US" sz="2400" dirty="0">
                <a:latin typeface="Courier"/>
                <a:cs typeface="Courier"/>
              </a:rPr>
              <a:t>G</a:t>
            </a:r>
            <a:r>
              <a:rPr lang="en-US" sz="2400" dirty="0">
                <a:solidFill>
                  <a:srgbClr val="FF0000"/>
                </a:solidFill>
                <a:latin typeface="Courier"/>
                <a:cs typeface="Courier"/>
              </a:rPr>
              <a:t>G</a:t>
            </a:r>
            <a:r>
              <a:rPr lang="en-US" sz="2400" dirty="0">
                <a:latin typeface="Courier"/>
                <a:cs typeface="Courier"/>
              </a:rPr>
              <a:t>GTG	 </a:t>
            </a:r>
            <a:r>
              <a:rPr lang="en-US" sz="2400" dirty="0">
                <a:solidFill>
                  <a:srgbClr val="FF0000"/>
                </a:solidFill>
                <a:latin typeface="Courier"/>
                <a:cs typeface="Courier"/>
              </a:rPr>
              <a:t>1</a:t>
            </a:r>
          </a:p>
          <a:p>
            <a:r>
              <a:rPr lang="en-US" sz="2400" dirty="0">
                <a:solidFill>
                  <a:srgbClr val="FF0000"/>
                </a:solidFill>
                <a:latin typeface="Courier"/>
                <a:cs typeface="Courier"/>
              </a:rPr>
              <a:t>G</a:t>
            </a:r>
            <a:r>
              <a:rPr lang="en-US" sz="2400" dirty="0">
                <a:latin typeface="Courier"/>
                <a:cs typeface="Courier"/>
              </a:rPr>
              <a:t>GTGA	 </a:t>
            </a:r>
            <a:r>
              <a:rPr lang="en-US" sz="2400" dirty="0">
                <a:solidFill>
                  <a:srgbClr val="FF0000"/>
                </a:solidFill>
                <a:latin typeface="Courier"/>
                <a:cs typeface="Courier"/>
              </a:rPr>
              <a:t>1</a:t>
            </a:r>
          </a:p>
          <a:p>
            <a:r>
              <a:rPr lang="en-US" sz="2400" dirty="0">
                <a:latin typeface="Courier"/>
                <a:cs typeface="Courier"/>
              </a:rPr>
              <a:t>TGCGT	 9</a:t>
            </a:r>
          </a:p>
          <a:p>
            <a:r>
              <a:rPr lang="en-US" sz="2400" dirty="0">
                <a:latin typeface="Courier"/>
                <a:cs typeface="Courier"/>
              </a:rPr>
              <a:t>GCGTG	 9</a:t>
            </a:r>
          </a:p>
          <a:p>
            <a:r>
              <a:rPr lang="en-US" sz="2400" dirty="0">
                <a:latin typeface="Courier"/>
                <a:cs typeface="Courier"/>
              </a:rPr>
              <a:t>CGTGA	 9</a:t>
            </a:r>
          </a:p>
          <a:p>
            <a:r>
              <a:rPr lang="en-US" sz="2400" dirty="0">
                <a:latin typeface="Courier"/>
                <a:ea typeface="ＭＳ Ｐゴシック" charset="-128"/>
                <a:cs typeface="Courier"/>
              </a:rPr>
              <a:t>GTGAT	 10</a:t>
            </a:r>
          </a:p>
          <a:p>
            <a:r>
              <a:rPr lang="en-US" sz="2400" dirty="0">
                <a:latin typeface="Courier"/>
                <a:ea typeface="ＭＳ Ｐゴシック" charset="-128"/>
                <a:cs typeface="Courier"/>
              </a:rPr>
              <a:t>TGATA	 10</a:t>
            </a:r>
          </a:p>
          <a:p>
            <a:r>
              <a:rPr lang="en-US" sz="2400" dirty="0">
                <a:latin typeface="Courier"/>
                <a:ea typeface="ＭＳ Ｐゴシック" charset="-128"/>
                <a:cs typeface="Courier"/>
              </a:rPr>
              <a:t>GATAC	 10</a:t>
            </a:r>
          </a:p>
          <a:p>
            <a:r>
              <a:rPr lang="en-US" sz="2400" dirty="0">
                <a:latin typeface="Courier"/>
                <a:ea typeface="ＭＳ Ｐゴシック" charset="-128"/>
                <a:cs typeface="Courier"/>
              </a:rPr>
              <a:t>ATACG	 10</a:t>
            </a:r>
            <a:endParaRPr lang="en-US" sz="2400" dirty="0">
              <a:latin typeface="Courier"/>
              <a:cs typeface="Courier"/>
            </a:endParaRPr>
          </a:p>
        </p:txBody>
      </p:sp>
      <p:sp>
        <p:nvSpPr>
          <p:cNvPr id="6" name="TextBox 5"/>
          <p:cNvSpPr txBox="1"/>
          <p:nvPr/>
        </p:nvSpPr>
        <p:spPr>
          <a:xfrm>
            <a:off x="4299512" y="1233576"/>
            <a:ext cx="3306614"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count profile (k=5)</a:t>
            </a:r>
          </a:p>
        </p:txBody>
      </p:sp>
      <p:sp>
        <p:nvSpPr>
          <p:cNvPr id="7" name="TextBox 6"/>
          <p:cNvSpPr txBox="1"/>
          <p:nvPr/>
        </p:nvSpPr>
        <p:spPr>
          <a:xfrm>
            <a:off x="1222202" y="1223806"/>
            <a:ext cx="2536421" cy="461665"/>
          </a:xfrm>
          <a:prstGeom prst="rect">
            <a:avLst/>
          </a:prstGeom>
          <a:noFill/>
        </p:spPr>
        <p:txBody>
          <a:bodyPr wrap="none" rtlCol="0">
            <a:spAutoFit/>
          </a:bodyPr>
          <a:lstStyle/>
          <a:p>
            <a:r>
              <a:rPr lang="en-US" sz="2400" dirty="0">
                <a:solidFill>
                  <a:srgbClr val="008000"/>
                </a:solidFill>
              </a:rPr>
              <a:t>Reads (depth = 10)</a:t>
            </a:r>
          </a:p>
        </p:txBody>
      </p:sp>
      <p:sp>
        <p:nvSpPr>
          <p:cNvPr id="8" name="Slide Number Placeholder 7"/>
          <p:cNvSpPr>
            <a:spLocks noGrp="1"/>
          </p:cNvSpPr>
          <p:nvPr>
            <p:ph type="sldNum" sz="quarter" idx="12"/>
          </p:nvPr>
        </p:nvSpPr>
        <p:spPr/>
        <p:txBody>
          <a:bodyPr/>
          <a:lstStyle/>
          <a:p>
            <a:fld id="{9DA039C4-C5F2-1743-BB7A-5D831266C61E}" type="slidenum">
              <a:rPr lang="en-US" smtClean="0"/>
              <a:t>19</a:t>
            </a:fld>
            <a:endParaRPr lang="en-US"/>
          </a:p>
        </p:txBody>
      </p:sp>
    </p:spTree>
    <p:extLst>
      <p:ext uri="{BB962C8B-B14F-4D97-AF65-F5344CB8AC3E}">
        <p14:creationId xmlns:p14="http://schemas.microsoft.com/office/powerpoint/2010/main" val="3768307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93557" y="1055752"/>
            <a:ext cx="8398651" cy="5494148"/>
          </a:xfrm>
        </p:spPr>
        <p:txBody>
          <a:bodyPr>
            <a:normAutofit/>
          </a:bodyPr>
          <a:lstStyle/>
          <a:p>
            <a:pPr>
              <a:lnSpc>
                <a:spcPct val="120000"/>
              </a:lnSpc>
            </a:pPr>
            <a:r>
              <a:rPr lang="en-US" sz="2800" dirty="0"/>
              <a:t>Genome assembly: concept</a:t>
            </a:r>
          </a:p>
          <a:p>
            <a:pPr>
              <a:lnSpc>
                <a:spcPct val="120000"/>
              </a:lnSpc>
            </a:pPr>
            <a:r>
              <a:rPr lang="en-US" sz="2800" dirty="0"/>
              <a:t>Assembly algorithms: OLC/De </a:t>
            </a:r>
            <a:r>
              <a:rPr lang="en-US" sz="2800" dirty="0" err="1"/>
              <a:t>Bruijn</a:t>
            </a:r>
            <a:r>
              <a:rPr lang="en-US" sz="2800" dirty="0"/>
              <a:t> graph</a:t>
            </a:r>
          </a:p>
          <a:p>
            <a:pPr>
              <a:lnSpc>
                <a:spcPct val="120000"/>
              </a:lnSpc>
            </a:pPr>
            <a:r>
              <a:rPr lang="en-US" sz="2800" dirty="0"/>
              <a:t>Error correction (k-</a:t>
            </a:r>
            <a:r>
              <a:rPr lang="en-US" sz="2800" dirty="0" err="1"/>
              <a:t>mer</a:t>
            </a:r>
            <a:r>
              <a:rPr lang="en-US" sz="2800" dirty="0"/>
              <a:t> counts)</a:t>
            </a:r>
          </a:p>
          <a:p>
            <a:pPr>
              <a:lnSpc>
                <a:spcPct val="120000"/>
              </a:lnSpc>
            </a:pPr>
            <a:r>
              <a:rPr lang="en-US" sz="2800" dirty="0"/>
              <a:t>Assembly strategy to cope with the repeat problem</a:t>
            </a:r>
          </a:p>
          <a:p>
            <a:pPr>
              <a:lnSpc>
                <a:spcPct val="120000"/>
              </a:lnSpc>
            </a:pPr>
            <a:r>
              <a:rPr lang="en-US" sz="2800" dirty="0"/>
              <a:t>Assembly evaluation (N50, comparison to a reference genome)</a:t>
            </a:r>
          </a:p>
          <a:p>
            <a:pPr>
              <a:lnSpc>
                <a:spcPct val="120000"/>
              </a:lnSpc>
            </a:pPr>
            <a:r>
              <a:rPr lang="en-US" sz="2800" dirty="0"/>
              <a:t>Long-read genome assembly</a:t>
            </a:r>
          </a:p>
          <a:p>
            <a:pPr>
              <a:lnSpc>
                <a:spcPct val="120000"/>
              </a:lnSpc>
            </a:pPr>
            <a:r>
              <a:rPr lang="en-US" sz="2800" dirty="0"/>
              <a:t>Genome annotation</a:t>
            </a:r>
          </a:p>
          <a:p>
            <a:pPr>
              <a:lnSpc>
                <a:spcPct val="120000"/>
              </a:lnSpc>
            </a:pPr>
            <a:r>
              <a:rPr lang="en-US" sz="2800" dirty="0"/>
              <a:t>Case study</a:t>
            </a:r>
          </a:p>
        </p:txBody>
      </p:sp>
      <p:sp>
        <p:nvSpPr>
          <p:cNvPr id="4" name="Slide Number Placeholder 3"/>
          <p:cNvSpPr>
            <a:spLocks noGrp="1"/>
          </p:cNvSpPr>
          <p:nvPr>
            <p:ph type="sldNum" sz="quarter" idx="12"/>
          </p:nvPr>
        </p:nvSpPr>
        <p:spPr/>
        <p:txBody>
          <a:bodyPr/>
          <a:lstStyle/>
          <a:p>
            <a:fld id="{9DA039C4-C5F2-1743-BB7A-5D831266C61E}" type="slidenum">
              <a:rPr lang="en-US" smtClean="0"/>
              <a:t>2</a:t>
            </a:fld>
            <a:endParaRPr lang="en-US"/>
          </a:p>
        </p:txBody>
      </p:sp>
    </p:spTree>
    <p:extLst>
      <p:ext uri="{BB962C8B-B14F-4D97-AF65-F5344CB8AC3E}">
        <p14:creationId xmlns:p14="http://schemas.microsoft.com/office/powerpoint/2010/main" val="1707362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Error correction</a:t>
            </a:r>
          </a:p>
        </p:txBody>
      </p:sp>
      <p:grpSp>
        <p:nvGrpSpPr>
          <p:cNvPr id="12" name="Group 11"/>
          <p:cNvGrpSpPr/>
          <p:nvPr/>
        </p:nvGrpSpPr>
        <p:grpSpPr>
          <a:xfrm>
            <a:off x="3644899" y="1357565"/>
            <a:ext cx="5389725" cy="4793589"/>
            <a:chOff x="3754275" y="1175411"/>
            <a:chExt cx="5389725" cy="4793589"/>
          </a:xfrm>
        </p:grpSpPr>
        <p:pic>
          <p:nvPicPr>
            <p:cNvPr id="9" name="Picture 8"/>
            <p:cNvPicPr>
              <a:picLocks noChangeAspect="1"/>
            </p:cNvPicPr>
            <p:nvPr/>
          </p:nvPicPr>
          <p:blipFill>
            <a:blip r:embed="rId2"/>
            <a:stretch>
              <a:fillRect/>
            </a:stretch>
          </p:blipFill>
          <p:spPr>
            <a:xfrm>
              <a:off x="3754275" y="1175411"/>
              <a:ext cx="5389725" cy="4793589"/>
            </a:xfrm>
            <a:prstGeom prst="rect">
              <a:avLst/>
            </a:prstGeom>
          </p:spPr>
        </p:pic>
        <p:sp>
          <p:nvSpPr>
            <p:cNvPr id="10" name="TextBox 9"/>
            <p:cNvSpPr txBox="1"/>
            <p:nvPr/>
          </p:nvSpPr>
          <p:spPr>
            <a:xfrm>
              <a:off x="5421921" y="1905684"/>
              <a:ext cx="2616241" cy="311880"/>
            </a:xfrm>
            <a:prstGeom prst="rect">
              <a:avLst/>
            </a:prstGeom>
            <a:solidFill>
              <a:schemeClr val="bg1"/>
            </a:solidFill>
          </p:spPr>
          <p:txBody>
            <a:bodyPr wrap="square" tIns="0" bIns="0" rtlCol="0">
              <a:spAutoFit/>
            </a:bodyPr>
            <a:lstStyle/>
            <a:p>
              <a:pPr algn="r">
                <a:lnSpc>
                  <a:spcPct val="60000"/>
                </a:lnSpc>
              </a:pPr>
              <a:r>
                <a:rPr lang="en-US" sz="1600" dirty="0"/>
                <a:t>uncorrected reads</a:t>
              </a:r>
            </a:p>
            <a:p>
              <a:pPr algn="r">
                <a:lnSpc>
                  <a:spcPct val="60000"/>
                </a:lnSpc>
              </a:pPr>
              <a:r>
                <a:rPr lang="en-US" sz="1600" dirty="0"/>
                <a:t>corrected reads</a:t>
              </a:r>
            </a:p>
          </p:txBody>
        </p:sp>
      </p:grpSp>
      <p:sp>
        <p:nvSpPr>
          <p:cNvPr id="13" name="TextBox 12"/>
          <p:cNvSpPr txBox="1"/>
          <p:nvPr/>
        </p:nvSpPr>
        <p:spPr>
          <a:xfrm>
            <a:off x="6672385" y="6151154"/>
            <a:ext cx="1239868" cy="276999"/>
          </a:xfrm>
          <a:prstGeom prst="rect">
            <a:avLst/>
          </a:prstGeom>
          <a:noFill/>
        </p:spPr>
        <p:txBody>
          <a:bodyPr wrap="none" rtlCol="0">
            <a:spAutoFit/>
          </a:bodyPr>
          <a:lstStyle/>
          <a:p>
            <a:r>
              <a:rPr lang="en-US" sz="1200" dirty="0"/>
              <a:t>from </a:t>
            </a:r>
            <a:r>
              <a:rPr lang="en-US" sz="1200" dirty="0" err="1"/>
              <a:t>Allpaths</a:t>
            </a:r>
            <a:r>
              <a:rPr lang="en-US" sz="1200" dirty="0"/>
              <a:t>-LG</a:t>
            </a:r>
          </a:p>
        </p:txBody>
      </p:sp>
      <p:sp>
        <p:nvSpPr>
          <p:cNvPr id="15" name="TextBox 14"/>
          <p:cNvSpPr txBox="1"/>
          <p:nvPr/>
        </p:nvSpPr>
        <p:spPr>
          <a:xfrm>
            <a:off x="215900" y="2087838"/>
            <a:ext cx="3479799" cy="2677656"/>
          </a:xfrm>
          <a:prstGeom prst="rect">
            <a:avLst/>
          </a:prstGeom>
          <a:noFill/>
        </p:spPr>
        <p:txBody>
          <a:bodyPr wrap="square" rtlCol="0">
            <a:spAutoFit/>
          </a:bodyPr>
          <a:lstStyle/>
          <a:p>
            <a:r>
              <a:rPr lang="en-US" sz="2800" dirty="0"/>
              <a:t>Essentially, the error correction algorithm removes k-</a:t>
            </a:r>
            <a:r>
              <a:rPr lang="en-US" sz="2800" dirty="0" err="1"/>
              <a:t>mers</a:t>
            </a:r>
            <a:r>
              <a:rPr lang="en-US" sz="2800" dirty="0"/>
              <a:t> with a few copies and correct reads carrying these errors.</a:t>
            </a:r>
          </a:p>
        </p:txBody>
      </p:sp>
      <p:sp>
        <p:nvSpPr>
          <p:cNvPr id="3" name="Slide Number Placeholder 2"/>
          <p:cNvSpPr>
            <a:spLocks noGrp="1"/>
          </p:cNvSpPr>
          <p:nvPr>
            <p:ph type="sldNum" sz="quarter" idx="12"/>
          </p:nvPr>
        </p:nvSpPr>
        <p:spPr/>
        <p:txBody>
          <a:bodyPr/>
          <a:lstStyle/>
          <a:p>
            <a:fld id="{9DA039C4-C5F2-1743-BB7A-5D831266C61E}" type="slidenum">
              <a:rPr lang="en-US" smtClean="0"/>
              <a:t>20</a:t>
            </a:fld>
            <a:endParaRPr lang="en-US"/>
          </a:p>
        </p:txBody>
      </p:sp>
    </p:spTree>
    <p:extLst>
      <p:ext uri="{BB962C8B-B14F-4D97-AF65-F5344CB8AC3E}">
        <p14:creationId xmlns:p14="http://schemas.microsoft.com/office/powerpoint/2010/main" val="29608763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76262"/>
          </a:xfrm>
        </p:spPr>
        <p:txBody>
          <a:bodyPr>
            <a:noAutofit/>
          </a:bodyPr>
          <a:lstStyle/>
          <a:p>
            <a:r>
              <a:rPr lang="en-US" sz="3200" dirty="0"/>
              <a:t>Repeats</a:t>
            </a:r>
          </a:p>
        </p:txBody>
      </p:sp>
      <p:sp>
        <p:nvSpPr>
          <p:cNvPr id="5" name="TextBox 4"/>
          <p:cNvSpPr txBox="1"/>
          <p:nvPr/>
        </p:nvSpPr>
        <p:spPr>
          <a:xfrm>
            <a:off x="1094384" y="6501896"/>
            <a:ext cx="4708539" cy="276999"/>
          </a:xfrm>
          <a:prstGeom prst="rect">
            <a:avLst/>
          </a:prstGeom>
          <a:noFill/>
        </p:spPr>
        <p:txBody>
          <a:bodyPr wrap="square" rtlCol="0">
            <a:spAutoFit/>
          </a:bodyPr>
          <a:lstStyle/>
          <a:p>
            <a:r>
              <a:rPr lang="en-US" sz="1200" dirty="0"/>
              <a:t>Berger, B.,  et al., 2013 Nature Reviews Genetics 14</a:t>
            </a:r>
            <a:r>
              <a:rPr lang="en-US" sz="1200" b="1" dirty="0"/>
              <a:t>:</a:t>
            </a:r>
            <a:r>
              <a:rPr lang="en-US" sz="1200" dirty="0"/>
              <a:t> 333-346.</a:t>
            </a:r>
          </a:p>
        </p:txBody>
      </p:sp>
      <p:pic>
        <p:nvPicPr>
          <p:cNvPr id="4" name="Picture 3" descr="Screen Shot 2015-04-23 at 10.20.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211" y="1006524"/>
            <a:ext cx="6135370" cy="5469971"/>
          </a:xfrm>
          <a:prstGeom prst="rect">
            <a:avLst/>
          </a:prstGeom>
        </p:spPr>
      </p:pic>
      <p:sp>
        <p:nvSpPr>
          <p:cNvPr id="6" name="Slide Number Placeholder 5"/>
          <p:cNvSpPr>
            <a:spLocks noGrp="1"/>
          </p:cNvSpPr>
          <p:nvPr>
            <p:ph type="sldNum" sz="quarter" idx="12"/>
          </p:nvPr>
        </p:nvSpPr>
        <p:spPr/>
        <p:txBody>
          <a:bodyPr/>
          <a:lstStyle/>
          <a:p>
            <a:fld id="{9DA039C4-C5F2-1743-BB7A-5D831266C61E}" type="slidenum">
              <a:rPr lang="en-US" smtClean="0"/>
              <a:t>21</a:t>
            </a:fld>
            <a:endParaRPr lang="en-US"/>
          </a:p>
        </p:txBody>
      </p:sp>
    </p:spTree>
    <p:extLst>
      <p:ext uri="{BB962C8B-B14F-4D97-AF65-F5344CB8AC3E}">
        <p14:creationId xmlns:p14="http://schemas.microsoft.com/office/powerpoint/2010/main" val="806715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Unresolved repeats produce gaps</a:t>
            </a:r>
          </a:p>
        </p:txBody>
      </p:sp>
      <p:sp>
        <p:nvSpPr>
          <p:cNvPr id="8" name="TextBox 7"/>
          <p:cNvSpPr txBox="1"/>
          <p:nvPr/>
        </p:nvSpPr>
        <p:spPr>
          <a:xfrm>
            <a:off x="228600" y="1235476"/>
            <a:ext cx="8686800" cy="1815882"/>
          </a:xfrm>
          <a:prstGeom prst="rect">
            <a:avLst/>
          </a:prstGeom>
          <a:noFill/>
        </p:spPr>
        <p:txBody>
          <a:bodyPr wrap="square" rtlCol="0">
            <a:spAutoFit/>
          </a:bodyPr>
          <a:lstStyle/>
          <a:p>
            <a:r>
              <a:rPr lang="en-US" sz="2800" dirty="0"/>
              <a:t>Long repeats, especially for those whose lengths are longer than read length, and high-copy repeats are challenging to resolve. If no other information can be used to assist in resolving repeats, gaps will be introduced.</a:t>
            </a:r>
          </a:p>
        </p:txBody>
      </p:sp>
      <p:sp>
        <p:nvSpPr>
          <p:cNvPr id="11" name="Rectangle 10"/>
          <p:cNvSpPr/>
          <p:nvPr/>
        </p:nvSpPr>
        <p:spPr>
          <a:xfrm>
            <a:off x="3948836" y="4054529"/>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446549" y="3791983"/>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446549" y="4317076"/>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451123" y="4054529"/>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953409" y="4317076"/>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53409" y="3791983"/>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10" idx="3"/>
            <a:endCxn id="11" idx="1"/>
          </p:cNvCxnSpPr>
          <p:nvPr/>
        </p:nvCxnSpPr>
        <p:spPr>
          <a:xfrm>
            <a:off x="3695021" y="3916214"/>
            <a:ext cx="253815"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2" idx="3"/>
            <a:endCxn id="11" idx="1"/>
          </p:cNvCxnSpPr>
          <p:nvPr/>
        </p:nvCxnSpPr>
        <p:spPr>
          <a:xfrm flipV="1">
            <a:off x="3695021" y="4178760"/>
            <a:ext cx="253815"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1" idx="3"/>
            <a:endCxn id="13" idx="1"/>
          </p:cNvCxnSpPr>
          <p:nvPr/>
        </p:nvCxnSpPr>
        <p:spPr>
          <a:xfrm>
            <a:off x="4197308" y="4178760"/>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3"/>
            <a:endCxn id="15" idx="1"/>
          </p:cNvCxnSpPr>
          <p:nvPr/>
        </p:nvCxnSpPr>
        <p:spPr>
          <a:xfrm flipV="1">
            <a:off x="4699595" y="3916214"/>
            <a:ext cx="253814"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3"/>
            <a:endCxn id="14" idx="1"/>
          </p:cNvCxnSpPr>
          <p:nvPr/>
        </p:nvCxnSpPr>
        <p:spPr>
          <a:xfrm>
            <a:off x="4699595" y="4178760"/>
            <a:ext cx="253814"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158610" y="6249088"/>
            <a:ext cx="2329997" cy="246221"/>
          </a:xfrm>
          <a:prstGeom prst="rect">
            <a:avLst/>
          </a:prstGeom>
          <a:noFill/>
        </p:spPr>
        <p:txBody>
          <a:bodyPr wrap="none" rtlCol="0">
            <a:spAutoFit/>
          </a:bodyPr>
          <a:lstStyle/>
          <a:p>
            <a:r>
              <a:rPr lang="en-US" sz="1000" dirty="0"/>
              <a:t>Miller et al., 2010. Genomics 95</a:t>
            </a:r>
            <a:r>
              <a:rPr lang="en-US" sz="1000" b="1" dirty="0"/>
              <a:t>:</a:t>
            </a:r>
            <a:r>
              <a:rPr lang="en-US" sz="1000" dirty="0"/>
              <a:t> 315-327</a:t>
            </a:r>
          </a:p>
        </p:txBody>
      </p:sp>
      <p:sp>
        <p:nvSpPr>
          <p:cNvPr id="3" name="Slide Number Placeholder 2"/>
          <p:cNvSpPr>
            <a:spLocks noGrp="1"/>
          </p:cNvSpPr>
          <p:nvPr>
            <p:ph type="sldNum" sz="quarter" idx="12"/>
          </p:nvPr>
        </p:nvSpPr>
        <p:spPr/>
        <p:txBody>
          <a:bodyPr/>
          <a:lstStyle/>
          <a:p>
            <a:fld id="{9DA039C4-C5F2-1743-BB7A-5D831266C61E}" type="slidenum">
              <a:rPr lang="en-US" smtClean="0"/>
              <a:t>22</a:t>
            </a:fld>
            <a:endParaRPr lang="en-US"/>
          </a:p>
        </p:txBody>
      </p:sp>
      <p:sp>
        <p:nvSpPr>
          <p:cNvPr id="45" name="Content Placeholder 2"/>
          <p:cNvSpPr>
            <a:spLocks noGrp="1"/>
          </p:cNvSpPr>
          <p:nvPr>
            <p:ph idx="1"/>
          </p:nvPr>
        </p:nvSpPr>
        <p:spPr>
          <a:xfrm>
            <a:off x="727536" y="5398077"/>
            <a:ext cx="7526867" cy="583048"/>
          </a:xfrm>
        </p:spPr>
        <p:txBody>
          <a:bodyPr>
            <a:normAutofit/>
          </a:bodyPr>
          <a:lstStyle/>
          <a:p>
            <a:pPr marL="0" indent="0">
              <a:buNone/>
            </a:pPr>
            <a:r>
              <a:rPr lang="en-US" sz="2800" dirty="0"/>
              <a:t>What strategies can be used to resolve repeats?</a:t>
            </a:r>
          </a:p>
        </p:txBody>
      </p:sp>
    </p:spTree>
    <p:extLst>
      <p:ext uri="{BB962C8B-B14F-4D97-AF65-F5344CB8AC3E}">
        <p14:creationId xmlns:p14="http://schemas.microsoft.com/office/powerpoint/2010/main" val="11716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strategies to resolve repeats</a:t>
            </a:r>
          </a:p>
        </p:txBody>
      </p:sp>
      <p:sp>
        <p:nvSpPr>
          <p:cNvPr id="5" name="TextBox 4"/>
          <p:cNvSpPr txBox="1"/>
          <p:nvPr/>
        </p:nvSpPr>
        <p:spPr>
          <a:xfrm>
            <a:off x="155425" y="1112942"/>
            <a:ext cx="8988576" cy="830997"/>
          </a:xfrm>
          <a:prstGeom prst="rect">
            <a:avLst/>
          </a:prstGeom>
          <a:noFill/>
        </p:spPr>
        <p:txBody>
          <a:bodyPr wrap="square" rtlCol="0">
            <a:spAutoFit/>
          </a:bodyPr>
          <a:lstStyle/>
          <a:p>
            <a:r>
              <a:rPr lang="en-US" sz="2400" b="1" dirty="0">
                <a:solidFill>
                  <a:schemeClr val="tx2">
                    <a:lumMod val="75000"/>
                  </a:schemeClr>
                </a:solidFill>
              </a:rPr>
              <a:t>Mate-pair </a:t>
            </a:r>
            <a:r>
              <a:rPr lang="en-US" sz="2400" dirty="0"/>
              <a:t>reads, long reads (e.g., </a:t>
            </a:r>
            <a:r>
              <a:rPr lang="en-US" sz="2400" dirty="0" err="1"/>
              <a:t>PacBio</a:t>
            </a:r>
            <a:r>
              <a:rPr lang="en-US" sz="2400" dirty="0"/>
              <a:t>), genetic map, Hi-C data, and physical map (</a:t>
            </a:r>
            <a:r>
              <a:rPr lang="en-US" sz="2400" dirty="0" err="1"/>
              <a:t>BioNano</a:t>
            </a:r>
            <a:r>
              <a:rPr lang="en-US" sz="2400" dirty="0"/>
              <a:t>) can resolve some repeats</a:t>
            </a:r>
          </a:p>
        </p:txBody>
      </p:sp>
      <p:pic>
        <p:nvPicPr>
          <p:cNvPr id="8" name="Picture 7" descr="Screen Shot 2015-04-19 at 11.42.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342" y="3354605"/>
            <a:ext cx="5133639" cy="378597"/>
          </a:xfrm>
          <a:prstGeom prst="rect">
            <a:avLst/>
          </a:prstGeom>
        </p:spPr>
      </p:pic>
      <p:pic>
        <p:nvPicPr>
          <p:cNvPr id="9" name="Picture 8" descr="Screen Shot 2015-04-19 at 11.42.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342" y="2095070"/>
            <a:ext cx="5179786" cy="1032549"/>
          </a:xfrm>
          <a:prstGeom prst="rect">
            <a:avLst/>
          </a:prstGeom>
        </p:spPr>
      </p:pic>
      <p:sp>
        <p:nvSpPr>
          <p:cNvPr id="10" name="Rectangle 9"/>
          <p:cNvSpPr/>
          <p:nvPr/>
        </p:nvSpPr>
        <p:spPr>
          <a:xfrm>
            <a:off x="2562233" y="4617954"/>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059946" y="435540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059946" y="488050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064520" y="4617954"/>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566806" y="488050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566806" y="435540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11" idx="3"/>
            <a:endCxn id="10" idx="1"/>
          </p:cNvCxnSpPr>
          <p:nvPr/>
        </p:nvCxnSpPr>
        <p:spPr>
          <a:xfrm>
            <a:off x="2308418" y="4479639"/>
            <a:ext cx="253815"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2" idx="3"/>
            <a:endCxn id="10" idx="1"/>
          </p:cNvCxnSpPr>
          <p:nvPr/>
        </p:nvCxnSpPr>
        <p:spPr>
          <a:xfrm flipV="1">
            <a:off x="2308418" y="4742185"/>
            <a:ext cx="253815"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0" idx="3"/>
            <a:endCxn id="13" idx="1"/>
          </p:cNvCxnSpPr>
          <p:nvPr/>
        </p:nvCxnSpPr>
        <p:spPr>
          <a:xfrm>
            <a:off x="2810705" y="474218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3" idx="3"/>
            <a:endCxn id="15" idx="1"/>
          </p:cNvCxnSpPr>
          <p:nvPr/>
        </p:nvCxnSpPr>
        <p:spPr>
          <a:xfrm flipV="1">
            <a:off x="3312992" y="4479639"/>
            <a:ext cx="253814"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3" idx="3"/>
            <a:endCxn id="14" idx="1"/>
          </p:cNvCxnSpPr>
          <p:nvPr/>
        </p:nvCxnSpPr>
        <p:spPr>
          <a:xfrm>
            <a:off x="3312992" y="4742185"/>
            <a:ext cx="253814"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132126" y="4285912"/>
            <a:ext cx="9981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630726" y="4285912"/>
            <a:ext cx="9981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42" name="Block Arc 41"/>
          <p:cNvSpPr/>
          <p:nvPr/>
        </p:nvSpPr>
        <p:spPr>
          <a:xfrm>
            <a:off x="2176576" y="3984641"/>
            <a:ext cx="1504950" cy="587479"/>
          </a:xfrm>
          <a:prstGeom prst="blockArc">
            <a:avLst>
              <a:gd name="adj1" fmla="val 10800000"/>
              <a:gd name="adj2" fmla="val 2852"/>
              <a:gd name="adj3" fmla="val 0"/>
            </a:avLst>
          </a:prstGeom>
          <a:ln w="3175" cmpd="sng">
            <a:solidFill>
              <a:srgbClr val="FF0000"/>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Rectangle 42"/>
          <p:cNvSpPr/>
          <p:nvPr/>
        </p:nvSpPr>
        <p:spPr>
          <a:xfrm>
            <a:off x="6235562" y="4785834"/>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733275" y="4785834"/>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5733275" y="5295837"/>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6737849" y="4785834"/>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7240135" y="5295837"/>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7240135" y="4785834"/>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a:stCxn id="44" idx="3"/>
            <a:endCxn id="43" idx="1"/>
          </p:cNvCxnSpPr>
          <p:nvPr/>
        </p:nvCxnSpPr>
        <p:spPr>
          <a:xfrm>
            <a:off x="5981747" y="491006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45" idx="3"/>
            <a:endCxn id="60" idx="1"/>
          </p:cNvCxnSpPr>
          <p:nvPr/>
        </p:nvCxnSpPr>
        <p:spPr>
          <a:xfrm>
            <a:off x="5981747" y="5420068"/>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3" idx="3"/>
            <a:endCxn id="46" idx="1"/>
          </p:cNvCxnSpPr>
          <p:nvPr/>
        </p:nvCxnSpPr>
        <p:spPr>
          <a:xfrm>
            <a:off x="6484034" y="491006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6" idx="3"/>
            <a:endCxn id="48" idx="1"/>
          </p:cNvCxnSpPr>
          <p:nvPr/>
        </p:nvCxnSpPr>
        <p:spPr>
          <a:xfrm>
            <a:off x="6986321" y="4910065"/>
            <a:ext cx="253814"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61" idx="3"/>
            <a:endCxn id="47" idx="1"/>
          </p:cNvCxnSpPr>
          <p:nvPr/>
        </p:nvCxnSpPr>
        <p:spPr>
          <a:xfrm>
            <a:off x="6986321" y="5420068"/>
            <a:ext cx="253814"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6235562" y="5295837"/>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6737849" y="5295837"/>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Arrow Connector 63"/>
          <p:cNvCxnSpPr>
            <a:stCxn id="60" idx="3"/>
            <a:endCxn id="61" idx="1"/>
          </p:cNvCxnSpPr>
          <p:nvPr/>
        </p:nvCxnSpPr>
        <p:spPr>
          <a:xfrm>
            <a:off x="6484034" y="5420068"/>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2562233" y="5867084"/>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059946" y="560453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2059946" y="612963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3064520" y="5867084"/>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3566806" y="612963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3566806" y="560453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Arrow Connector 84"/>
          <p:cNvCxnSpPr>
            <a:stCxn id="80" idx="3"/>
            <a:endCxn id="79" idx="1"/>
          </p:cNvCxnSpPr>
          <p:nvPr/>
        </p:nvCxnSpPr>
        <p:spPr>
          <a:xfrm>
            <a:off x="2308418" y="5728769"/>
            <a:ext cx="253815"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81" idx="3"/>
            <a:endCxn id="79" idx="1"/>
          </p:cNvCxnSpPr>
          <p:nvPr/>
        </p:nvCxnSpPr>
        <p:spPr>
          <a:xfrm flipV="1">
            <a:off x="2308418" y="5991315"/>
            <a:ext cx="253815"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9" idx="3"/>
            <a:endCxn id="82" idx="1"/>
          </p:cNvCxnSpPr>
          <p:nvPr/>
        </p:nvCxnSpPr>
        <p:spPr>
          <a:xfrm>
            <a:off x="2810705" y="599131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82" idx="3"/>
            <a:endCxn id="84" idx="1"/>
          </p:cNvCxnSpPr>
          <p:nvPr/>
        </p:nvCxnSpPr>
        <p:spPr>
          <a:xfrm flipV="1">
            <a:off x="3312992" y="5728769"/>
            <a:ext cx="253814"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82" idx="3"/>
            <a:endCxn id="83" idx="1"/>
          </p:cNvCxnSpPr>
          <p:nvPr/>
        </p:nvCxnSpPr>
        <p:spPr>
          <a:xfrm>
            <a:off x="3312992" y="5991315"/>
            <a:ext cx="253814"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99" name="Picture 98" descr="Screen Shot 2015-04-19 at 11.57.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8342" y="5438792"/>
            <a:ext cx="2008099" cy="105507"/>
          </a:xfrm>
          <a:prstGeom prst="rect">
            <a:avLst/>
          </a:prstGeom>
        </p:spPr>
      </p:pic>
      <p:sp>
        <p:nvSpPr>
          <p:cNvPr id="100" name="TextBox 99"/>
          <p:cNvSpPr txBox="1"/>
          <p:nvPr/>
        </p:nvSpPr>
        <p:spPr>
          <a:xfrm>
            <a:off x="5158610" y="6249088"/>
            <a:ext cx="2329997" cy="246221"/>
          </a:xfrm>
          <a:prstGeom prst="rect">
            <a:avLst/>
          </a:prstGeom>
          <a:noFill/>
        </p:spPr>
        <p:txBody>
          <a:bodyPr wrap="none" rtlCol="0">
            <a:spAutoFit/>
          </a:bodyPr>
          <a:lstStyle/>
          <a:p>
            <a:r>
              <a:rPr lang="en-US" sz="1000" dirty="0"/>
              <a:t>Miller et al., 2010. Genomics 95</a:t>
            </a:r>
            <a:r>
              <a:rPr lang="en-US" sz="1000" b="1" dirty="0"/>
              <a:t>:</a:t>
            </a:r>
            <a:r>
              <a:rPr lang="en-US" sz="1000" dirty="0"/>
              <a:t> 315-327</a:t>
            </a:r>
          </a:p>
        </p:txBody>
      </p:sp>
      <p:sp>
        <p:nvSpPr>
          <p:cNvPr id="3" name="Slide Number Placeholder 2"/>
          <p:cNvSpPr>
            <a:spLocks noGrp="1"/>
          </p:cNvSpPr>
          <p:nvPr>
            <p:ph type="sldNum" sz="quarter" idx="12"/>
          </p:nvPr>
        </p:nvSpPr>
        <p:spPr/>
        <p:txBody>
          <a:bodyPr/>
          <a:lstStyle/>
          <a:p>
            <a:fld id="{9DA039C4-C5F2-1743-BB7A-5D831266C61E}" type="slidenum">
              <a:rPr lang="en-US" smtClean="0"/>
              <a:t>23</a:t>
            </a:fld>
            <a:endParaRPr lang="en-US"/>
          </a:p>
        </p:txBody>
      </p:sp>
    </p:spTree>
    <p:extLst>
      <p:ext uri="{BB962C8B-B14F-4D97-AF65-F5344CB8AC3E}">
        <p14:creationId xmlns:p14="http://schemas.microsoft.com/office/powerpoint/2010/main" val="13897801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Gaps due to other reasons</a:t>
            </a:r>
          </a:p>
        </p:txBody>
      </p:sp>
      <p:sp>
        <p:nvSpPr>
          <p:cNvPr id="4" name="Content Placeholder 3"/>
          <p:cNvSpPr>
            <a:spLocks noGrp="1"/>
          </p:cNvSpPr>
          <p:nvPr>
            <p:ph idx="1"/>
          </p:nvPr>
        </p:nvSpPr>
        <p:spPr>
          <a:xfrm>
            <a:off x="1" y="1157290"/>
            <a:ext cx="9144000" cy="948702"/>
          </a:xfrm>
        </p:spPr>
        <p:txBody>
          <a:bodyPr>
            <a:noAutofit/>
          </a:bodyPr>
          <a:lstStyle/>
          <a:p>
            <a:r>
              <a:rPr lang="en-US" sz="2800" dirty="0"/>
              <a:t>Low sequence coverage (depth)</a:t>
            </a:r>
          </a:p>
          <a:p>
            <a:r>
              <a:rPr lang="en-US" sz="2800" dirty="0"/>
              <a:t>Sequencing biases (e.g., regions recalcitrant to sequencing)</a:t>
            </a:r>
          </a:p>
        </p:txBody>
      </p:sp>
      <p:sp>
        <p:nvSpPr>
          <p:cNvPr id="9" name="TextBox 8"/>
          <p:cNvSpPr txBox="1"/>
          <p:nvPr/>
        </p:nvSpPr>
        <p:spPr>
          <a:xfrm>
            <a:off x="714203" y="2324168"/>
            <a:ext cx="3976330" cy="2062103"/>
          </a:xfrm>
          <a:prstGeom prst="rect">
            <a:avLst/>
          </a:prstGeom>
          <a:noFill/>
          <a:ln>
            <a:noFill/>
          </a:ln>
        </p:spPr>
        <p:txBody>
          <a:bodyPr wrap="square">
            <a:spAutoFit/>
          </a:bodyPr>
          <a:lstStyle/>
          <a:p>
            <a:pPr>
              <a:defRPr/>
            </a:pPr>
            <a:r>
              <a:rPr lang="en-US" sz="1600" dirty="0">
                <a:solidFill>
                  <a:schemeClr val="bg1">
                    <a:lumMod val="65000"/>
                  </a:schemeClr>
                </a:solidFill>
                <a:latin typeface="Courier"/>
                <a:ea typeface="ＭＳ Ｐゴシック" charset="-128"/>
                <a:cs typeface="Courier"/>
              </a:rPr>
              <a:t>CGGATCTGCGT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ATACGGAATAGCCTAGCA</a:t>
            </a:r>
          </a:p>
          <a:p>
            <a:pPr>
              <a:defRPr/>
            </a:pPr>
            <a:r>
              <a:rPr lang="en-US" sz="1600" dirty="0">
                <a:solidFill>
                  <a:schemeClr val="bg1">
                    <a:lumMod val="65000"/>
                  </a:schemeClr>
                </a:solidFill>
                <a:latin typeface="Courier"/>
                <a:ea typeface="ＭＳ Ｐゴシック" charset="-128"/>
                <a:cs typeface="Courier"/>
              </a:rPr>
              <a:t>  GATCTGCGT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t>
            </a:r>
          </a:p>
          <a:p>
            <a:pPr>
              <a:defRPr/>
            </a:pPr>
            <a:r>
              <a:rPr lang="en-US" sz="1600" dirty="0">
                <a:solidFill>
                  <a:schemeClr val="bg1">
                    <a:lumMod val="65000"/>
                  </a:schemeClr>
                </a:solidFill>
                <a:latin typeface="Courier"/>
                <a:ea typeface="ＭＳ Ｐゴシック" charset="-128"/>
                <a:cs typeface="Courier"/>
              </a:rPr>
              <a:t>   ATCTGCGT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a:t>
            </a:r>
          </a:p>
          <a:p>
            <a:pPr>
              <a:defRPr/>
            </a:pPr>
            <a:r>
              <a:rPr lang="en-US" sz="1600" dirty="0">
                <a:solidFill>
                  <a:schemeClr val="bg1">
                    <a:lumMod val="65000"/>
                  </a:schemeClr>
                </a:solidFill>
                <a:latin typeface="Courier"/>
                <a:ea typeface="ＭＳ Ｐゴシック" charset="-128"/>
                <a:cs typeface="Courier"/>
              </a:rPr>
              <a:t>    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a:t>
            </a:r>
          </a:p>
          <a:p>
            <a:pPr>
              <a:defRPr/>
            </a:pPr>
            <a:r>
              <a:rPr lang="en-US" sz="1600" dirty="0">
                <a:solidFill>
                  <a:schemeClr val="bg1">
                    <a:lumMod val="65000"/>
                  </a:schemeClr>
                </a:solidFill>
                <a:latin typeface="Courier"/>
                <a:ea typeface="ＭＳ Ｐゴシック" charset="-128"/>
                <a:cs typeface="Courier"/>
              </a:rPr>
              <a:t>     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a:t>
            </a:r>
          </a:p>
          <a:p>
            <a:pPr>
              <a:defRPr/>
            </a:pPr>
            <a:r>
              <a:rPr lang="en-US" sz="1600" dirty="0">
                <a:solidFill>
                  <a:schemeClr val="bg1">
                    <a:lumMod val="65000"/>
                  </a:schemeClr>
                </a:solidFill>
                <a:latin typeface="Courier"/>
                <a:ea typeface="ＭＳ Ｐゴシック" charset="-128"/>
                <a:cs typeface="Courier"/>
              </a:rPr>
              <a:t>      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ATACGGAATAGCC</a:t>
            </a:r>
          </a:p>
          <a:p>
            <a:pPr>
              <a:defRPr/>
            </a:pPr>
            <a:r>
              <a:rPr lang="en-US" sz="1600" dirty="0">
                <a:solidFill>
                  <a:schemeClr val="bg1">
                    <a:lumMod val="65000"/>
                  </a:schemeClr>
                </a:solidFill>
                <a:latin typeface="Courier"/>
                <a:ea typeface="ＭＳ Ｐゴシック" charset="-128"/>
                <a:cs typeface="Courier"/>
              </a:rPr>
              <a:t>        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ATACGGAATAGCCT</a:t>
            </a:r>
          </a:p>
          <a:p>
            <a:pPr>
              <a:defRPr/>
            </a:pPr>
            <a:r>
              <a:rPr lang="en-US" sz="1600" dirty="0">
                <a:solidFill>
                  <a:schemeClr val="bg1">
                    <a:lumMod val="65000"/>
                  </a:schemeClr>
                </a:solidFill>
                <a:latin typeface="Courier"/>
                <a:ea typeface="ＭＳ Ｐゴシック" charset="-128"/>
                <a:cs typeface="Courier"/>
              </a:rPr>
              <a:t>           </a:t>
            </a:r>
            <a:r>
              <a:rPr lang="en-US" sz="1600" dirty="0">
                <a:solidFill>
                  <a:srgbClr val="FF0000"/>
                </a:solidFill>
                <a:latin typeface="Courier"/>
                <a:ea typeface="ＭＳ Ｐゴシック" charset="-128"/>
                <a:cs typeface="Courier"/>
              </a:rPr>
              <a:t>6 (coverage; depth)</a:t>
            </a:r>
          </a:p>
        </p:txBody>
      </p:sp>
      <p:sp>
        <p:nvSpPr>
          <p:cNvPr id="10" name="TextBox 9"/>
          <p:cNvSpPr txBox="1"/>
          <p:nvPr/>
        </p:nvSpPr>
        <p:spPr>
          <a:xfrm>
            <a:off x="5040923" y="2359335"/>
            <a:ext cx="3815985" cy="1077218"/>
          </a:xfrm>
          <a:prstGeom prst="rect">
            <a:avLst/>
          </a:prstGeom>
          <a:noFill/>
          <a:ln>
            <a:noFill/>
          </a:ln>
        </p:spPr>
        <p:txBody>
          <a:bodyPr wrap="square">
            <a:spAutoFit/>
          </a:bodyPr>
          <a:lstStyle/>
          <a:p>
            <a:pPr>
              <a:defRPr/>
            </a:pPr>
            <a:r>
              <a:rPr lang="en-US" sz="1600" b="1" dirty="0">
                <a:solidFill>
                  <a:schemeClr val="tx1">
                    <a:lumMod val="65000"/>
                    <a:lumOff val="35000"/>
                  </a:schemeClr>
                </a:solidFill>
                <a:latin typeface="Courier"/>
                <a:ea typeface="ＭＳ Ｐゴシック" charset="-128"/>
                <a:cs typeface="Courier"/>
              </a:rPr>
              <a:t>Recalcitrant genomic regions:</a:t>
            </a:r>
          </a:p>
          <a:p>
            <a:pPr marL="342900" indent="-342900">
              <a:buFont typeface="+mj-lt"/>
              <a:buAutoNum type="arabicPeriod"/>
              <a:defRPr/>
            </a:pPr>
            <a:r>
              <a:rPr lang="en-US" sz="1600" dirty="0">
                <a:solidFill>
                  <a:schemeClr val="tx1">
                    <a:lumMod val="65000"/>
                    <a:lumOff val="35000"/>
                  </a:schemeClr>
                </a:solidFill>
                <a:latin typeface="Courier"/>
                <a:ea typeface="ＭＳ Ｐゴシック" charset="-128"/>
                <a:cs typeface="Courier"/>
              </a:rPr>
              <a:t>extremely high GC or AT</a:t>
            </a:r>
          </a:p>
          <a:p>
            <a:pPr marL="342900" indent="-342900">
              <a:buFont typeface="+mj-lt"/>
              <a:buAutoNum type="arabicPeriod"/>
              <a:defRPr/>
            </a:pPr>
            <a:r>
              <a:rPr lang="en-US" sz="1600" dirty="0">
                <a:solidFill>
                  <a:schemeClr val="tx1">
                    <a:lumMod val="65000"/>
                    <a:lumOff val="35000"/>
                  </a:schemeClr>
                </a:solidFill>
                <a:latin typeface="Courier"/>
                <a:ea typeface="ＭＳ Ｐゴシック" charset="-128"/>
                <a:cs typeface="Courier"/>
              </a:rPr>
              <a:t>complicated secondary structure</a:t>
            </a:r>
          </a:p>
        </p:txBody>
      </p:sp>
      <p:sp>
        <p:nvSpPr>
          <p:cNvPr id="11" name="TextBox 10"/>
          <p:cNvSpPr txBox="1"/>
          <p:nvPr/>
        </p:nvSpPr>
        <p:spPr>
          <a:xfrm>
            <a:off x="1334052" y="4386271"/>
            <a:ext cx="6475896" cy="2246769"/>
          </a:xfrm>
          <a:prstGeom prst="rect">
            <a:avLst/>
          </a:prstGeom>
          <a:noFill/>
        </p:spPr>
        <p:txBody>
          <a:bodyPr wrap="square" rtlCol="0">
            <a:spAutoFit/>
          </a:bodyPr>
          <a:lstStyle/>
          <a:p>
            <a:r>
              <a:rPr lang="en-US" sz="2800" dirty="0"/>
              <a:t>Preferred genome sequencing reads:</a:t>
            </a:r>
          </a:p>
          <a:p>
            <a:pPr marL="342900" indent="-342900">
              <a:buFont typeface="+mj-lt"/>
              <a:buAutoNum type="arabicPeriod"/>
            </a:pPr>
            <a:r>
              <a:rPr lang="en-US" sz="2800" dirty="0"/>
              <a:t>Long reads</a:t>
            </a:r>
          </a:p>
          <a:p>
            <a:pPr marL="342900" indent="-342900">
              <a:buFont typeface="+mj-lt"/>
              <a:buAutoNum type="arabicPeriod"/>
            </a:pPr>
            <a:r>
              <a:rPr lang="en-US" sz="2800" dirty="0"/>
              <a:t>High-quality reads</a:t>
            </a:r>
          </a:p>
          <a:p>
            <a:pPr marL="342900" indent="-342900">
              <a:buFont typeface="+mj-lt"/>
              <a:buAutoNum type="arabicPeriod"/>
            </a:pPr>
            <a:r>
              <a:rPr lang="en-US" sz="2800" dirty="0"/>
              <a:t>High sequencing depth (at least 30x)</a:t>
            </a:r>
          </a:p>
          <a:p>
            <a:pPr marL="342900" indent="-342900">
              <a:buFont typeface="+mj-lt"/>
              <a:buAutoNum type="arabicPeriod"/>
            </a:pPr>
            <a:r>
              <a:rPr lang="en-US" sz="2800" dirty="0"/>
              <a:t>No sequencing biases</a:t>
            </a:r>
          </a:p>
        </p:txBody>
      </p:sp>
      <p:sp>
        <p:nvSpPr>
          <p:cNvPr id="3" name="Slide Number Placeholder 2"/>
          <p:cNvSpPr>
            <a:spLocks noGrp="1"/>
          </p:cNvSpPr>
          <p:nvPr>
            <p:ph type="sldNum" sz="quarter" idx="12"/>
          </p:nvPr>
        </p:nvSpPr>
        <p:spPr/>
        <p:txBody>
          <a:bodyPr/>
          <a:lstStyle/>
          <a:p>
            <a:fld id="{9DA039C4-C5F2-1743-BB7A-5D831266C61E}" type="slidenum">
              <a:rPr lang="en-US" smtClean="0"/>
              <a:t>24</a:t>
            </a:fld>
            <a:endParaRPr lang="en-US"/>
          </a:p>
        </p:txBody>
      </p:sp>
    </p:spTree>
    <p:extLst>
      <p:ext uri="{BB962C8B-B14F-4D97-AF65-F5344CB8AC3E}">
        <p14:creationId xmlns:p14="http://schemas.microsoft.com/office/powerpoint/2010/main" val="614505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772987"/>
          </a:xfrm>
        </p:spPr>
        <p:txBody>
          <a:bodyPr>
            <a:normAutofit fontScale="90000"/>
          </a:bodyPr>
          <a:lstStyle/>
          <a:p>
            <a:r>
              <a:rPr lang="en-US" dirty="0"/>
              <a:t>Hi-C: the method to quantify physical interactions between all possible pairs of genomic regions simultaneously</a:t>
            </a:r>
          </a:p>
        </p:txBody>
      </p:sp>
      <p:sp>
        <p:nvSpPr>
          <p:cNvPr id="4" name="Slide Number Placeholder 3"/>
          <p:cNvSpPr>
            <a:spLocks noGrp="1"/>
          </p:cNvSpPr>
          <p:nvPr>
            <p:ph type="sldNum" sz="quarter" idx="12"/>
          </p:nvPr>
        </p:nvSpPr>
        <p:spPr/>
        <p:txBody>
          <a:bodyPr/>
          <a:lstStyle/>
          <a:p>
            <a:fld id="{9DA039C4-C5F2-1743-BB7A-5D831266C61E}" type="slidenum">
              <a:rPr lang="en-US" smtClean="0"/>
              <a:t>25</a:t>
            </a:fld>
            <a:endParaRPr lang="en-US"/>
          </a:p>
        </p:txBody>
      </p:sp>
      <p:sp>
        <p:nvSpPr>
          <p:cNvPr id="7" name="TextBox 6"/>
          <p:cNvSpPr txBox="1"/>
          <p:nvPr/>
        </p:nvSpPr>
        <p:spPr>
          <a:xfrm>
            <a:off x="152400" y="1296538"/>
            <a:ext cx="8928100" cy="1569660"/>
          </a:xfrm>
          <a:prstGeom prst="rect">
            <a:avLst/>
          </a:prstGeom>
          <a:noFill/>
        </p:spPr>
        <p:txBody>
          <a:bodyPr wrap="square" rtlCol="0">
            <a:spAutoFit/>
          </a:bodyPr>
          <a:lstStyle/>
          <a:p>
            <a:r>
              <a:rPr lang="en-US" sz="2400" dirty="0"/>
              <a:t>Inside a cell, genomic regions in a chromosome are physically connected to form chromosome conformation</a:t>
            </a:r>
            <a:r>
              <a:rPr lang="en-US" sz="2400" b="1" dirty="0"/>
              <a:t>. Closer genomic regions generally have higher frequent physical contacts than regions far apart in distance. </a:t>
            </a:r>
          </a:p>
        </p:txBody>
      </p:sp>
      <p:pic>
        <p:nvPicPr>
          <p:cNvPr id="3" name="Picture 2"/>
          <p:cNvPicPr>
            <a:picLocks noChangeAspect="1"/>
          </p:cNvPicPr>
          <p:nvPr/>
        </p:nvPicPr>
        <p:blipFill>
          <a:blip r:embed="rId2"/>
          <a:stretch>
            <a:fillRect/>
          </a:stretch>
        </p:blipFill>
        <p:spPr>
          <a:xfrm>
            <a:off x="1231343" y="2923348"/>
            <a:ext cx="5889730" cy="3693352"/>
          </a:xfrm>
          <a:prstGeom prst="rect">
            <a:avLst/>
          </a:prstGeom>
        </p:spPr>
      </p:pic>
      <p:sp>
        <p:nvSpPr>
          <p:cNvPr id="5" name="TextBox 4"/>
          <p:cNvSpPr txBox="1"/>
          <p:nvPr/>
        </p:nvSpPr>
        <p:spPr>
          <a:xfrm>
            <a:off x="7798357" y="5818743"/>
            <a:ext cx="1193243" cy="246221"/>
          </a:xfrm>
          <a:prstGeom prst="rect">
            <a:avLst/>
          </a:prstGeom>
          <a:noFill/>
        </p:spPr>
        <p:txBody>
          <a:bodyPr wrap="none" rtlCol="0">
            <a:spAutoFit/>
          </a:bodyPr>
          <a:lstStyle/>
          <a:p>
            <a:r>
              <a:rPr lang="en-US" sz="1000" dirty="0"/>
              <a:t>MMB, 567:171-188</a:t>
            </a:r>
          </a:p>
        </p:txBody>
      </p:sp>
    </p:spTree>
    <p:extLst>
      <p:ext uri="{BB962C8B-B14F-4D97-AF65-F5344CB8AC3E}">
        <p14:creationId xmlns:p14="http://schemas.microsoft.com/office/powerpoint/2010/main" val="3434969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Chicago + Dovetail Hi-C</a:t>
            </a:r>
          </a:p>
        </p:txBody>
      </p:sp>
      <p:sp>
        <p:nvSpPr>
          <p:cNvPr id="4" name="Slide Number Placeholder 3"/>
          <p:cNvSpPr>
            <a:spLocks noGrp="1"/>
          </p:cNvSpPr>
          <p:nvPr>
            <p:ph type="sldNum" sz="quarter" idx="12"/>
          </p:nvPr>
        </p:nvSpPr>
        <p:spPr/>
        <p:txBody>
          <a:bodyPr/>
          <a:lstStyle/>
          <a:p>
            <a:fld id="{9DA039C4-C5F2-1743-BB7A-5D831266C61E}" type="slidenum">
              <a:rPr lang="en-US" smtClean="0"/>
              <a:t>26</a:t>
            </a:fld>
            <a:endParaRPr lang="en-US"/>
          </a:p>
        </p:txBody>
      </p:sp>
      <p:pic>
        <p:nvPicPr>
          <p:cNvPr id="5" name="Picture 4" descr="Screenshot 2019-03-24 14.26.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99" y="1558098"/>
            <a:ext cx="8819285" cy="3991802"/>
          </a:xfrm>
          <a:prstGeom prst="rect">
            <a:avLst/>
          </a:prstGeom>
        </p:spPr>
      </p:pic>
      <p:sp>
        <p:nvSpPr>
          <p:cNvPr id="6" name="TextBox 5"/>
          <p:cNvSpPr txBox="1"/>
          <p:nvPr/>
        </p:nvSpPr>
        <p:spPr>
          <a:xfrm>
            <a:off x="241300" y="6512381"/>
            <a:ext cx="3339376" cy="215444"/>
          </a:xfrm>
          <a:prstGeom prst="rect">
            <a:avLst/>
          </a:prstGeom>
          <a:noFill/>
        </p:spPr>
        <p:txBody>
          <a:bodyPr wrap="none" rtlCol="0">
            <a:spAutoFit/>
          </a:bodyPr>
          <a:lstStyle/>
          <a:p>
            <a:r>
              <a:rPr lang="en-US" sz="800" dirty="0"/>
              <a:t>https://</a:t>
            </a:r>
            <a:r>
              <a:rPr lang="en-US" sz="800" dirty="0" err="1"/>
              <a:t>www.biorxiv.org</a:t>
            </a:r>
            <a:r>
              <a:rPr lang="en-US" sz="800" dirty="0"/>
              <a:t>/content/</a:t>
            </a:r>
            <a:r>
              <a:rPr lang="en-US" sz="800" dirty="0" err="1"/>
              <a:t>biorxiv</a:t>
            </a:r>
            <a:r>
              <a:rPr lang="en-US" sz="800" dirty="0"/>
              <a:t>/early/2018/08/15/392126.full.pdf</a:t>
            </a:r>
          </a:p>
        </p:txBody>
      </p:sp>
      <p:sp>
        <p:nvSpPr>
          <p:cNvPr id="3" name="TextBox 2"/>
          <p:cNvSpPr txBox="1"/>
          <p:nvPr/>
        </p:nvSpPr>
        <p:spPr>
          <a:xfrm>
            <a:off x="165100" y="1081044"/>
            <a:ext cx="8496300" cy="954107"/>
          </a:xfrm>
          <a:prstGeom prst="rect">
            <a:avLst/>
          </a:prstGeom>
          <a:solidFill>
            <a:srgbClr val="FFFFFF"/>
          </a:solidFill>
        </p:spPr>
        <p:txBody>
          <a:bodyPr wrap="square" rtlCol="0">
            <a:spAutoFit/>
          </a:bodyPr>
          <a:lstStyle/>
          <a:p>
            <a:r>
              <a:rPr lang="en-US" sz="2800" dirty="0"/>
              <a:t>Chicago generated libraries starting from pure DNA that is reconstituted into chromatin</a:t>
            </a:r>
          </a:p>
        </p:txBody>
      </p:sp>
      <p:sp>
        <p:nvSpPr>
          <p:cNvPr id="7" name="TextBox 6"/>
          <p:cNvSpPr txBox="1"/>
          <p:nvPr/>
        </p:nvSpPr>
        <p:spPr>
          <a:xfrm>
            <a:off x="165099" y="4757003"/>
            <a:ext cx="7269886" cy="954107"/>
          </a:xfrm>
          <a:prstGeom prst="rect">
            <a:avLst/>
          </a:prstGeom>
          <a:solidFill>
            <a:srgbClr val="FFFFFF"/>
          </a:solidFill>
        </p:spPr>
        <p:txBody>
          <a:bodyPr wrap="square" rtlCol="0">
            <a:spAutoFit/>
          </a:bodyPr>
          <a:lstStyle/>
          <a:p>
            <a:r>
              <a:rPr lang="en-US" sz="2800" dirty="0"/>
              <a:t>Dovetail Hi-C generated libraries starting from tissue or cell culture and endogenous chromatin</a:t>
            </a:r>
          </a:p>
        </p:txBody>
      </p:sp>
      <p:sp>
        <p:nvSpPr>
          <p:cNvPr id="8" name="TextBox 7"/>
          <p:cNvSpPr txBox="1"/>
          <p:nvPr/>
        </p:nvSpPr>
        <p:spPr>
          <a:xfrm>
            <a:off x="7434985" y="4482744"/>
            <a:ext cx="1625599" cy="1200328"/>
          </a:xfrm>
          <a:prstGeom prst="rect">
            <a:avLst/>
          </a:prstGeom>
          <a:solidFill>
            <a:srgbClr val="FFFFFF"/>
          </a:solidFill>
        </p:spPr>
        <p:txBody>
          <a:bodyPr wrap="square" rtlCol="0">
            <a:spAutoFit/>
          </a:bodyPr>
          <a:lstStyle/>
          <a:p>
            <a:pPr algn="ctr"/>
            <a:r>
              <a:rPr lang="en-US" sz="2400" dirty="0" err="1"/>
              <a:t>HiRise</a:t>
            </a:r>
            <a:r>
              <a:rPr lang="en-US" sz="2400" dirty="0"/>
              <a:t> scaffolding pipeline</a:t>
            </a:r>
          </a:p>
        </p:txBody>
      </p:sp>
      <p:sp>
        <p:nvSpPr>
          <p:cNvPr id="9" name="Rectangle 8"/>
          <p:cNvSpPr/>
          <p:nvPr/>
        </p:nvSpPr>
        <p:spPr>
          <a:xfrm>
            <a:off x="241300" y="5987018"/>
            <a:ext cx="3086640" cy="369332"/>
          </a:xfrm>
          <a:prstGeom prst="rect">
            <a:avLst/>
          </a:prstGeom>
        </p:spPr>
        <p:txBody>
          <a:bodyPr wrap="none">
            <a:spAutoFit/>
          </a:bodyPr>
          <a:lstStyle/>
          <a:p>
            <a:r>
              <a:rPr lang="en-US" dirty="0"/>
              <a:t>https://</a:t>
            </a:r>
            <a:r>
              <a:rPr lang="en-US" dirty="0" err="1"/>
              <a:t>youtu.be</a:t>
            </a:r>
            <a:r>
              <a:rPr lang="en-US" dirty="0"/>
              <a:t>/OIxFFB3daIM</a:t>
            </a:r>
          </a:p>
        </p:txBody>
      </p:sp>
    </p:spTree>
    <p:extLst>
      <p:ext uri="{BB962C8B-B14F-4D97-AF65-F5344CB8AC3E}">
        <p14:creationId xmlns:p14="http://schemas.microsoft.com/office/powerpoint/2010/main" val="2230371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173038"/>
            <a:ext cx="8229600" cy="772987"/>
          </a:xfrm>
        </p:spPr>
        <p:txBody>
          <a:bodyPr>
            <a:normAutofit/>
          </a:bodyPr>
          <a:lstStyle/>
          <a:p>
            <a:r>
              <a:rPr lang="en-US" sz="3200" dirty="0" err="1"/>
              <a:t>BioNano</a:t>
            </a:r>
            <a:r>
              <a:rPr lang="en-US" sz="3200" dirty="0"/>
              <a:t> – library preparation</a:t>
            </a:r>
          </a:p>
        </p:txBody>
      </p:sp>
      <p:sp>
        <p:nvSpPr>
          <p:cNvPr id="4" name="Slide Number Placeholder 3"/>
          <p:cNvSpPr>
            <a:spLocks noGrp="1"/>
          </p:cNvSpPr>
          <p:nvPr>
            <p:ph type="sldNum" sz="quarter" idx="12"/>
          </p:nvPr>
        </p:nvSpPr>
        <p:spPr/>
        <p:txBody>
          <a:bodyPr/>
          <a:lstStyle/>
          <a:p>
            <a:fld id="{9DA039C4-C5F2-1743-BB7A-5D831266C61E}" type="slidenum">
              <a:rPr lang="en-US" smtClean="0"/>
              <a:t>27</a:t>
            </a:fld>
            <a:endParaRPr lang="en-US"/>
          </a:p>
        </p:txBody>
      </p:sp>
      <p:sp>
        <p:nvSpPr>
          <p:cNvPr id="5" name="TextBox 4"/>
          <p:cNvSpPr txBox="1"/>
          <p:nvPr/>
        </p:nvSpPr>
        <p:spPr>
          <a:xfrm>
            <a:off x="368300" y="6502400"/>
            <a:ext cx="6045245"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-content/uploads/2019/03/Bionano-Genomics_Poster_PAG-2019_A-Lee_S-Bocklandt_Hybrid-Scaffold.pdf</a:t>
            </a:r>
          </a:p>
        </p:txBody>
      </p:sp>
      <p:pic>
        <p:nvPicPr>
          <p:cNvPr id="6" name="Picture 5" descr="Screenshot 2019-03-24 13.22.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034925"/>
            <a:ext cx="8953500" cy="4971740"/>
          </a:xfrm>
          <a:prstGeom prst="rect">
            <a:avLst/>
          </a:prstGeom>
        </p:spPr>
      </p:pic>
      <p:sp>
        <p:nvSpPr>
          <p:cNvPr id="7" name="TextBox 6"/>
          <p:cNvSpPr txBox="1"/>
          <p:nvPr/>
        </p:nvSpPr>
        <p:spPr>
          <a:xfrm>
            <a:off x="5938074" y="5313343"/>
            <a:ext cx="3205926" cy="954107"/>
          </a:xfrm>
          <a:prstGeom prst="rect">
            <a:avLst/>
          </a:prstGeom>
          <a:noFill/>
        </p:spPr>
        <p:txBody>
          <a:bodyPr wrap="none" rtlCol="0">
            <a:spAutoFit/>
          </a:bodyPr>
          <a:lstStyle/>
          <a:p>
            <a:r>
              <a:rPr lang="en-US" sz="2800" dirty="0"/>
              <a:t>e.g., DLE-1 (CTTAAG)</a:t>
            </a:r>
          </a:p>
          <a:p>
            <a:r>
              <a:rPr lang="en-US" sz="2800" dirty="0"/>
              <a:t>Direct label enzyme</a:t>
            </a:r>
          </a:p>
        </p:txBody>
      </p:sp>
    </p:spTree>
    <p:extLst>
      <p:ext uri="{BB962C8B-B14F-4D97-AF65-F5344CB8AC3E}">
        <p14:creationId xmlns:p14="http://schemas.microsoft.com/office/powerpoint/2010/main" val="25017245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BioNano</a:t>
            </a:r>
            <a:r>
              <a:rPr lang="en-US" dirty="0"/>
              <a:t> – running on </a:t>
            </a:r>
            <a:r>
              <a:rPr lang="en-US" dirty="0" err="1"/>
              <a:t>Saphyr</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28</a:t>
            </a:fld>
            <a:endParaRPr lang="en-US"/>
          </a:p>
        </p:txBody>
      </p:sp>
      <p:sp>
        <p:nvSpPr>
          <p:cNvPr id="5" name="TextBox 4"/>
          <p:cNvSpPr txBox="1"/>
          <p:nvPr/>
        </p:nvSpPr>
        <p:spPr>
          <a:xfrm>
            <a:off x="368300" y="6502400"/>
            <a:ext cx="6045245"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-content/uploads/2019/03/Bionano-Genomics_Poster_PAG-2019_A-Lee_S-Bocklandt_Hybrid-Scaffold.pdf</a:t>
            </a:r>
          </a:p>
        </p:txBody>
      </p:sp>
      <p:pic>
        <p:nvPicPr>
          <p:cNvPr id="3" name="Picture 2" descr="Screenshot 2019-03-24 13.23.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7625"/>
            <a:ext cx="9144000" cy="5195455"/>
          </a:xfrm>
          <a:prstGeom prst="rect">
            <a:avLst/>
          </a:prstGeom>
        </p:spPr>
      </p:pic>
    </p:spTree>
    <p:extLst>
      <p:ext uri="{BB962C8B-B14F-4D97-AF65-F5344CB8AC3E}">
        <p14:creationId xmlns:p14="http://schemas.microsoft.com/office/powerpoint/2010/main" val="30826648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274638"/>
            <a:ext cx="8801100" cy="772987"/>
          </a:xfrm>
        </p:spPr>
        <p:txBody>
          <a:bodyPr/>
          <a:lstStyle/>
          <a:p>
            <a:r>
              <a:rPr lang="en-US" dirty="0" err="1"/>
              <a:t>BioNano</a:t>
            </a:r>
            <a:r>
              <a:rPr lang="en-US" dirty="0"/>
              <a:t> – image analysis and assembly of molecular data</a:t>
            </a:r>
          </a:p>
        </p:txBody>
      </p:sp>
      <p:sp>
        <p:nvSpPr>
          <p:cNvPr id="4" name="Slide Number Placeholder 3"/>
          <p:cNvSpPr>
            <a:spLocks noGrp="1"/>
          </p:cNvSpPr>
          <p:nvPr>
            <p:ph type="sldNum" sz="quarter" idx="12"/>
          </p:nvPr>
        </p:nvSpPr>
        <p:spPr/>
        <p:txBody>
          <a:bodyPr/>
          <a:lstStyle/>
          <a:p>
            <a:fld id="{9DA039C4-C5F2-1743-BB7A-5D831266C61E}" type="slidenum">
              <a:rPr lang="en-US" smtClean="0"/>
              <a:t>29</a:t>
            </a:fld>
            <a:endParaRPr lang="en-US"/>
          </a:p>
        </p:txBody>
      </p:sp>
      <p:sp>
        <p:nvSpPr>
          <p:cNvPr id="5" name="TextBox 4"/>
          <p:cNvSpPr txBox="1"/>
          <p:nvPr/>
        </p:nvSpPr>
        <p:spPr>
          <a:xfrm>
            <a:off x="368300" y="6502400"/>
            <a:ext cx="6045245"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-content/uploads/2019/03/Bionano-Genomics_Poster_PAG-2019_A-Lee_S-Bocklandt_Hybrid-Scaffold.pdf</a:t>
            </a:r>
          </a:p>
        </p:txBody>
      </p:sp>
      <p:pic>
        <p:nvPicPr>
          <p:cNvPr id="6" name="Picture 5" descr="Screenshot 2019-03-24 13.23.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7625"/>
            <a:ext cx="9144000" cy="5392806"/>
          </a:xfrm>
          <a:prstGeom prst="rect">
            <a:avLst/>
          </a:prstGeom>
        </p:spPr>
      </p:pic>
    </p:spTree>
    <p:extLst>
      <p:ext uri="{BB962C8B-B14F-4D97-AF65-F5344CB8AC3E}">
        <p14:creationId xmlns:p14="http://schemas.microsoft.com/office/powerpoint/2010/main" val="2616301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1"/>
          <p:cNvSpPr>
            <a:spLocks noGrp="1"/>
          </p:cNvSpPr>
          <p:nvPr>
            <p:ph type="sldNum" sz="quarter" idx="12"/>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B324372-1E31-344E-B241-72FF6672E6FE}" type="slidenum">
              <a:rPr lang="en-US" sz="1200">
                <a:solidFill>
                  <a:srgbClr val="898989"/>
                </a:solidFill>
                <a:latin typeface="Calibri" charset="0"/>
              </a:rPr>
              <a:pPr eaLnBrk="1" hangingPunct="1"/>
              <a:t>3</a:t>
            </a:fld>
            <a:endParaRPr lang="en-US" sz="1200">
              <a:solidFill>
                <a:srgbClr val="898989"/>
              </a:solidFill>
              <a:latin typeface="Calibri" charset="0"/>
            </a:endParaRPr>
          </a:p>
        </p:txBody>
      </p:sp>
      <p:sp>
        <p:nvSpPr>
          <p:cNvPr id="26626" name="Title 3"/>
          <p:cNvSpPr>
            <a:spLocks noGrp="1"/>
          </p:cNvSpPr>
          <p:nvPr>
            <p:ph type="title" idx="4294967295"/>
          </p:nvPr>
        </p:nvSpPr>
        <p:spPr>
          <a:xfrm>
            <a:off x="457200" y="274637"/>
            <a:ext cx="8229600" cy="875997"/>
          </a:xfrm>
        </p:spPr>
        <p:txBody>
          <a:bodyPr/>
          <a:lstStyle/>
          <a:p>
            <a:r>
              <a:rPr lang="en-US" dirty="0">
                <a:latin typeface="Optima" charset="0"/>
                <a:ea typeface="ＭＳ Ｐゴシック" charset="0"/>
              </a:rPr>
              <a:t>Whole genome shotgun (WGS) sequencing</a:t>
            </a:r>
          </a:p>
        </p:txBody>
      </p:sp>
      <p:grpSp>
        <p:nvGrpSpPr>
          <p:cNvPr id="3" name="Group 2"/>
          <p:cNvGrpSpPr/>
          <p:nvPr/>
        </p:nvGrpSpPr>
        <p:grpSpPr>
          <a:xfrm>
            <a:off x="339332" y="3189038"/>
            <a:ext cx="7962159" cy="2284045"/>
            <a:chOff x="100796" y="3189038"/>
            <a:chExt cx="7962159" cy="2284045"/>
          </a:xfrm>
        </p:grpSpPr>
        <p:grpSp>
          <p:nvGrpSpPr>
            <p:cNvPr id="8" name="Group 7"/>
            <p:cNvGrpSpPr/>
            <p:nvPr/>
          </p:nvGrpSpPr>
          <p:grpSpPr>
            <a:xfrm>
              <a:off x="2500777" y="3189038"/>
              <a:ext cx="5562178" cy="1971845"/>
              <a:chOff x="906919" y="4058819"/>
              <a:chExt cx="5562178" cy="1971845"/>
            </a:xfrm>
          </p:grpSpPr>
          <p:cxnSp>
            <p:nvCxnSpPr>
              <p:cNvPr id="204" name="Straight Connector 203"/>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368" name="Group 367"/>
            <p:cNvGrpSpPr/>
            <p:nvPr/>
          </p:nvGrpSpPr>
          <p:grpSpPr>
            <a:xfrm>
              <a:off x="2148721" y="3388504"/>
              <a:ext cx="5562178" cy="1971845"/>
              <a:chOff x="906919" y="4058819"/>
              <a:chExt cx="5562178" cy="1971845"/>
            </a:xfrm>
          </p:grpSpPr>
          <p:cxnSp>
            <p:nvCxnSpPr>
              <p:cNvPr id="369" name="Straight Connector 368"/>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8" name="Straight Connector 377"/>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9" name="Straight Connector 378"/>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3" name="Straight Connector 482"/>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3" name="Straight Connector 492"/>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4" name="Straight Connector 493"/>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5" name="Straight Connector 494"/>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6" name="Straight Connector 495"/>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7" name="Straight Connector 496"/>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8" name="Straight Connector 497"/>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9" name="Straight Connector 498"/>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0" name="Straight Connector 499"/>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1" name="Straight Connector 500"/>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2" name="Straight Connector 501"/>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4" name="Straight Connector 503"/>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5" name="Straight Connector 504"/>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6" name="Straight Connector 505"/>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7" name="Straight Connector 506"/>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0" name="Straight Connector 509"/>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1" name="Straight Connector 510"/>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2" name="Straight Connector 511"/>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3" name="Straight Connector 512"/>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5" name="Straight Connector 514"/>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6" name="Straight Connector 515"/>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7" name="Straight Connector 516"/>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1" name="Straight Connector 520"/>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2" name="Straight Connector 521"/>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3" name="Straight Connector 522"/>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4" name="Straight Connector 523"/>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5" name="Straight Connector 524"/>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6" name="Straight Connector 525"/>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7" name="Straight Connector 526"/>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0" name="Straight Connector 529"/>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1872011" y="3501238"/>
              <a:ext cx="5562178" cy="1971845"/>
              <a:chOff x="1853932" y="3649937"/>
              <a:chExt cx="5562178" cy="1971845"/>
            </a:xfrm>
          </p:grpSpPr>
          <p:cxnSp>
            <p:nvCxnSpPr>
              <p:cNvPr id="38" name="Straight Connector 37"/>
              <p:cNvCxnSpPr/>
              <p:nvPr/>
            </p:nvCxnSpPr>
            <p:spPr>
              <a:xfrm>
                <a:off x="19253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077754" y="42697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311051" y="41418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925304"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853932" y="41438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1307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6222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85550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469754" y="36604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2317304"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973521"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920801" y="438781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535054" y="42654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744075" y="41225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858318" y="39894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927054"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311282" y="46059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544579" y="450366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2158832" y="438128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550832"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33830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3535537" y="4139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3768834" y="40205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3383087" y="38981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311715" y="40225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174621" y="36638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40799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3697462" y="3700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975862"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775087" y="3887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431304" y="44064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163651" y="451584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992837" y="41355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145287"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163218" y="41662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163218"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769065" y="45016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4002362" y="43993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616615" y="42770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4008615"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0929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245361" y="52855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478658" y="51832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092911"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2021539" y="51852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38067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7898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02310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637361"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484911"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2141128"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3088408" y="540365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2702661" y="528127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911682" y="51639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3025925" y="504788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3094661"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478889" y="56217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712186" y="55195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2326439" y="53971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718439"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35506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3703144" y="5181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3936441" y="50790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550694" y="49566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479322" y="508099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342228" y="47222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42475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865069" y="47594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3598911" y="45998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942694"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598911" y="542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4331258" y="553168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4160444" y="517700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4312894"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3330825" y="52076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3330825"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936672" y="55175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169969" y="541523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784222"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4176222"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2095749"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47052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4857706" y="42591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5091003" y="41313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705256"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633884" y="41333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99302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4021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563545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5249706" y="36499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5097256" y="39813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4753473"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5700753" y="437725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5315006"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5524027" y="41120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5638270" y="397886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5707006" y="4244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5091234" y="45953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5324531" y="449310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4938784"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4483708"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61630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6315489" y="4129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6548786" y="40099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649041"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6091667" y="40119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5954573" y="36532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68599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6477414" y="3690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5755814" y="46084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6555039" y="38770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6211256" y="43959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6943603" y="4505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772789" y="412503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6925239"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5943170" y="41556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5943170"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6549017" y="44911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6782314" y="43888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6396567"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6788567" y="42558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48728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5025313" y="52749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258610" y="51727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4872863"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4801491" y="51747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516063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55697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580306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5417313"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264863" y="50397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4921080"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5868360" y="53930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5482613"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5691634" y="51534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5805877" y="503732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5874613" y="52601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5258841" y="56112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5492138" y="55089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5106391"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5498391" y="53760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63306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4617794"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6716393" y="50684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6330646"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6259274" y="507043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6122180" y="47116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70275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6645021" y="47488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378863" y="45893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6722646" y="49355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6378863" y="541175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7111210" y="552112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940396" y="516644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7092846"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6110777" y="519705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6110777"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6716624" y="550694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6949921" y="540467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6564174"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6956174" y="527173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4875701"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4405479" y="429156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532" name="TextBox 26"/>
            <p:cNvSpPr txBox="1">
              <a:spLocks noChangeArrowheads="1"/>
            </p:cNvSpPr>
            <p:nvPr/>
          </p:nvSpPr>
          <p:spPr bwMode="auto">
            <a:xfrm>
              <a:off x="100796" y="3985359"/>
              <a:ext cx="1762021"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sequencing</a:t>
              </a:r>
            </a:p>
            <a:p>
              <a:pPr eaLnBrk="1" hangingPunct="1"/>
              <a:r>
                <a:rPr lang="en-US" dirty="0"/>
                <a:t>reads</a:t>
              </a:r>
            </a:p>
          </p:txBody>
        </p:sp>
      </p:grpSp>
      <p:grpSp>
        <p:nvGrpSpPr>
          <p:cNvPr id="2" name="Group 1"/>
          <p:cNvGrpSpPr/>
          <p:nvPr/>
        </p:nvGrpSpPr>
        <p:grpSpPr>
          <a:xfrm>
            <a:off x="339332" y="1579980"/>
            <a:ext cx="8434916" cy="1241208"/>
            <a:chOff x="100796" y="1579980"/>
            <a:chExt cx="8434916" cy="1241208"/>
          </a:xfrm>
        </p:grpSpPr>
        <p:pic>
          <p:nvPicPr>
            <p:cNvPr id="26628" name="Picture 11" descr="Picture 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122142" y="-1464259"/>
              <a:ext cx="280288" cy="65468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37" name="TextBox 24"/>
            <p:cNvSpPr txBox="1">
              <a:spLocks noChangeArrowheads="1"/>
            </p:cNvSpPr>
            <p:nvPr/>
          </p:nvSpPr>
          <p:spPr bwMode="auto">
            <a:xfrm>
              <a:off x="100796" y="1579980"/>
              <a:ext cx="196560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chromosome</a:t>
              </a:r>
            </a:p>
          </p:txBody>
        </p:sp>
        <p:sp>
          <p:nvSpPr>
            <p:cNvPr id="9" name="Down Arrow 8"/>
            <p:cNvSpPr/>
            <p:nvPr/>
          </p:nvSpPr>
          <p:spPr>
            <a:xfrm>
              <a:off x="4920706" y="2369457"/>
              <a:ext cx="339295" cy="451731"/>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02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BioNano</a:t>
            </a:r>
            <a:r>
              <a:rPr lang="en-US" dirty="0"/>
              <a:t> scaffolding</a:t>
            </a:r>
          </a:p>
        </p:txBody>
      </p:sp>
      <p:sp>
        <p:nvSpPr>
          <p:cNvPr id="4" name="Slide Number Placeholder 3"/>
          <p:cNvSpPr>
            <a:spLocks noGrp="1"/>
          </p:cNvSpPr>
          <p:nvPr>
            <p:ph type="sldNum" sz="quarter" idx="12"/>
          </p:nvPr>
        </p:nvSpPr>
        <p:spPr/>
        <p:txBody>
          <a:bodyPr/>
          <a:lstStyle/>
          <a:p>
            <a:fld id="{9DA039C4-C5F2-1743-BB7A-5D831266C61E}" type="slidenum">
              <a:rPr lang="en-US" smtClean="0"/>
              <a:t>30</a:t>
            </a:fld>
            <a:endParaRPr lang="en-US"/>
          </a:p>
        </p:txBody>
      </p:sp>
      <p:sp>
        <p:nvSpPr>
          <p:cNvPr id="5" name="TextBox 4"/>
          <p:cNvSpPr txBox="1"/>
          <p:nvPr/>
        </p:nvSpPr>
        <p:spPr>
          <a:xfrm>
            <a:off x="444500" y="6324600"/>
            <a:ext cx="5198859"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-content/uploads/2017/02/</a:t>
            </a:r>
            <a:r>
              <a:rPr lang="en-US" sz="800" dirty="0" err="1"/>
              <a:t>Bionano_HumanPAG_Hybrid</a:t>
            </a:r>
            <a:r>
              <a:rPr lang="en-US" sz="800" dirty="0"/>
              <a:t>-Scaffolding-White-</a:t>
            </a:r>
            <a:r>
              <a:rPr lang="en-US" sz="800" dirty="0" err="1"/>
              <a:t>Paper.pdf</a:t>
            </a:r>
            <a:endParaRPr lang="en-US" sz="800" dirty="0"/>
          </a:p>
        </p:txBody>
      </p:sp>
      <p:pic>
        <p:nvPicPr>
          <p:cNvPr id="6" name="Picture 5" descr="Screenshot 2019-03-24 13.29.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8545"/>
            <a:ext cx="9144000" cy="2768911"/>
          </a:xfrm>
          <a:prstGeom prst="rect">
            <a:avLst/>
          </a:prstGeom>
        </p:spPr>
      </p:pic>
    </p:spTree>
    <p:extLst>
      <p:ext uri="{BB962C8B-B14F-4D97-AF65-F5344CB8AC3E}">
        <p14:creationId xmlns:p14="http://schemas.microsoft.com/office/powerpoint/2010/main" val="26338815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statistics – N50</a:t>
            </a:r>
          </a:p>
        </p:txBody>
      </p:sp>
      <p:sp>
        <p:nvSpPr>
          <p:cNvPr id="4" name="Content Placeholder 3"/>
          <p:cNvSpPr>
            <a:spLocks noGrp="1"/>
          </p:cNvSpPr>
          <p:nvPr>
            <p:ph idx="1"/>
          </p:nvPr>
        </p:nvSpPr>
        <p:spPr>
          <a:xfrm>
            <a:off x="53009" y="1202060"/>
            <a:ext cx="4994178" cy="5258117"/>
          </a:xfrm>
        </p:spPr>
        <p:txBody>
          <a:bodyPr>
            <a:noAutofit/>
          </a:bodyPr>
          <a:lstStyle/>
          <a:p>
            <a:r>
              <a:rPr lang="en-US" sz="2800" dirty="0"/>
              <a:t>N50:  A statistic used for assessing the contiguity of a genome assembly.</a:t>
            </a:r>
          </a:p>
          <a:p>
            <a:endParaRPr lang="en-US" sz="2800" dirty="0"/>
          </a:p>
          <a:p>
            <a:r>
              <a:rPr lang="en-US" sz="2800" dirty="0"/>
              <a:t>The contigs in an assembly are </a:t>
            </a:r>
            <a:r>
              <a:rPr lang="en-US" sz="2800" b="1" dirty="0"/>
              <a:t>sorted</a:t>
            </a:r>
            <a:r>
              <a:rPr lang="en-US" sz="2800" dirty="0"/>
              <a:t> by size and added, starting with the largest. The contig N50 is </a:t>
            </a:r>
            <a:r>
              <a:rPr lang="en-US" sz="2800" b="1" dirty="0"/>
              <a:t>the size of the contig that makes the total greater than or equal to 50% of the total contig size.</a:t>
            </a:r>
            <a:r>
              <a:rPr lang="en-US" sz="2800" dirty="0"/>
              <a:t> </a:t>
            </a:r>
          </a:p>
        </p:txBody>
      </p:sp>
      <p:sp>
        <p:nvSpPr>
          <p:cNvPr id="3" name="Slide Number Placeholder 2"/>
          <p:cNvSpPr>
            <a:spLocks noGrp="1"/>
          </p:cNvSpPr>
          <p:nvPr>
            <p:ph type="sldNum" sz="quarter" idx="12"/>
          </p:nvPr>
        </p:nvSpPr>
        <p:spPr/>
        <p:txBody>
          <a:bodyPr/>
          <a:lstStyle/>
          <a:p>
            <a:fld id="{9DA039C4-C5F2-1743-BB7A-5D831266C61E}" type="slidenum">
              <a:rPr lang="en-US" smtClean="0"/>
              <a:t>31</a:t>
            </a:fld>
            <a:endParaRPr lang="en-US"/>
          </a:p>
        </p:txBody>
      </p:sp>
      <p:cxnSp>
        <p:nvCxnSpPr>
          <p:cNvPr id="5" name="Straight Connector 4">
            <a:extLst>
              <a:ext uri="{FF2B5EF4-FFF2-40B4-BE49-F238E27FC236}">
                <a16:creationId xmlns:a16="http://schemas.microsoft.com/office/drawing/2014/main" id="{F25DFA2D-4C47-4242-B3C8-84BC944AA183}"/>
              </a:ext>
            </a:extLst>
          </p:cNvPr>
          <p:cNvCxnSpPr>
            <a:cxnSpLocks/>
          </p:cNvCxnSpPr>
          <p:nvPr/>
        </p:nvCxnSpPr>
        <p:spPr>
          <a:xfrm>
            <a:off x="5753894" y="1469172"/>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4DEC185-6B11-2B42-A27B-9FFD1678E986}"/>
              </a:ext>
            </a:extLst>
          </p:cNvPr>
          <p:cNvCxnSpPr>
            <a:cxnSpLocks/>
          </p:cNvCxnSpPr>
          <p:nvPr/>
        </p:nvCxnSpPr>
        <p:spPr>
          <a:xfrm>
            <a:off x="5753894" y="1874240"/>
            <a:ext cx="280934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5538973-0337-6E43-9BAA-8FFDF471F8A9}"/>
              </a:ext>
            </a:extLst>
          </p:cNvPr>
          <p:cNvCxnSpPr>
            <a:cxnSpLocks/>
          </p:cNvCxnSpPr>
          <p:nvPr/>
        </p:nvCxnSpPr>
        <p:spPr>
          <a:xfrm>
            <a:off x="5753894" y="2684374"/>
            <a:ext cx="221558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4764E8A-83CE-EA4C-9D85-D18AE1B77FD5}"/>
              </a:ext>
            </a:extLst>
          </p:cNvPr>
          <p:cNvCxnSpPr>
            <a:cxnSpLocks/>
          </p:cNvCxnSpPr>
          <p:nvPr/>
        </p:nvCxnSpPr>
        <p:spPr>
          <a:xfrm>
            <a:off x="5753894" y="2279307"/>
            <a:ext cx="2446853"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CA426B9-1EF6-F54B-ABC8-C2DE586BA439}"/>
              </a:ext>
            </a:extLst>
          </p:cNvPr>
          <p:cNvSpPr txBox="1"/>
          <p:nvPr/>
        </p:nvSpPr>
        <p:spPr>
          <a:xfrm>
            <a:off x="5332019" y="1195431"/>
            <a:ext cx="334008" cy="523220"/>
          </a:xfrm>
          <a:prstGeom prst="rect">
            <a:avLst/>
          </a:prstGeom>
          <a:noFill/>
        </p:spPr>
        <p:txBody>
          <a:bodyPr wrap="none" rtlCol="0">
            <a:spAutoFit/>
          </a:bodyPr>
          <a:lstStyle/>
          <a:p>
            <a:r>
              <a:rPr lang="en-US" sz="2800" dirty="0"/>
              <a:t>1</a:t>
            </a:r>
          </a:p>
        </p:txBody>
      </p:sp>
      <p:sp>
        <p:nvSpPr>
          <p:cNvPr id="10" name="TextBox 9">
            <a:extLst>
              <a:ext uri="{FF2B5EF4-FFF2-40B4-BE49-F238E27FC236}">
                <a16:creationId xmlns:a16="http://schemas.microsoft.com/office/drawing/2014/main" id="{FB2F0BD7-9818-6346-83CA-5CE9A56C5B55}"/>
              </a:ext>
            </a:extLst>
          </p:cNvPr>
          <p:cNvSpPr txBox="1"/>
          <p:nvPr/>
        </p:nvSpPr>
        <p:spPr>
          <a:xfrm>
            <a:off x="5332019" y="1602209"/>
            <a:ext cx="334008" cy="523220"/>
          </a:xfrm>
          <a:prstGeom prst="rect">
            <a:avLst/>
          </a:prstGeom>
          <a:noFill/>
        </p:spPr>
        <p:txBody>
          <a:bodyPr wrap="none" rtlCol="0">
            <a:spAutoFit/>
          </a:bodyPr>
          <a:lstStyle/>
          <a:p>
            <a:r>
              <a:rPr lang="en-US" sz="2800" dirty="0"/>
              <a:t>2</a:t>
            </a:r>
          </a:p>
        </p:txBody>
      </p:sp>
      <p:sp>
        <p:nvSpPr>
          <p:cNvPr id="11" name="TextBox 10">
            <a:extLst>
              <a:ext uri="{FF2B5EF4-FFF2-40B4-BE49-F238E27FC236}">
                <a16:creationId xmlns:a16="http://schemas.microsoft.com/office/drawing/2014/main" id="{0BCD4969-B719-F944-8491-EFF258F5C63F}"/>
              </a:ext>
            </a:extLst>
          </p:cNvPr>
          <p:cNvSpPr txBox="1"/>
          <p:nvPr/>
        </p:nvSpPr>
        <p:spPr>
          <a:xfrm>
            <a:off x="5332019" y="2017664"/>
            <a:ext cx="334008" cy="523220"/>
          </a:xfrm>
          <a:prstGeom prst="rect">
            <a:avLst/>
          </a:prstGeom>
          <a:noFill/>
        </p:spPr>
        <p:txBody>
          <a:bodyPr wrap="none" rtlCol="0">
            <a:spAutoFit/>
          </a:bodyPr>
          <a:lstStyle/>
          <a:p>
            <a:r>
              <a:rPr lang="en-US" sz="2800" dirty="0"/>
              <a:t>3</a:t>
            </a:r>
          </a:p>
        </p:txBody>
      </p:sp>
      <p:sp>
        <p:nvSpPr>
          <p:cNvPr id="12" name="TextBox 11">
            <a:extLst>
              <a:ext uri="{FF2B5EF4-FFF2-40B4-BE49-F238E27FC236}">
                <a16:creationId xmlns:a16="http://schemas.microsoft.com/office/drawing/2014/main" id="{04E720BF-7FE1-734C-BA9C-7D31CF851E55}"/>
              </a:ext>
            </a:extLst>
          </p:cNvPr>
          <p:cNvSpPr txBox="1"/>
          <p:nvPr/>
        </p:nvSpPr>
        <p:spPr>
          <a:xfrm>
            <a:off x="5332019" y="2398665"/>
            <a:ext cx="334008" cy="523220"/>
          </a:xfrm>
          <a:prstGeom prst="rect">
            <a:avLst/>
          </a:prstGeom>
          <a:noFill/>
        </p:spPr>
        <p:txBody>
          <a:bodyPr wrap="none" rtlCol="0">
            <a:spAutoFit/>
          </a:bodyPr>
          <a:lstStyle/>
          <a:p>
            <a:r>
              <a:rPr lang="en-US" sz="2800" dirty="0"/>
              <a:t>4</a:t>
            </a:r>
          </a:p>
        </p:txBody>
      </p:sp>
      <p:cxnSp>
        <p:nvCxnSpPr>
          <p:cNvPr id="16" name="Straight Connector 15">
            <a:extLst>
              <a:ext uri="{FF2B5EF4-FFF2-40B4-BE49-F238E27FC236}">
                <a16:creationId xmlns:a16="http://schemas.microsoft.com/office/drawing/2014/main" id="{A91CF550-E157-504B-8F14-0841FDA61148}"/>
              </a:ext>
            </a:extLst>
          </p:cNvPr>
          <p:cNvCxnSpPr>
            <a:cxnSpLocks/>
          </p:cNvCxnSpPr>
          <p:nvPr/>
        </p:nvCxnSpPr>
        <p:spPr>
          <a:xfrm>
            <a:off x="5753894" y="3089441"/>
            <a:ext cx="2079445"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6F3320E-CA3F-BB4F-A1EB-F66B0C5A2A4D}"/>
              </a:ext>
            </a:extLst>
          </p:cNvPr>
          <p:cNvCxnSpPr>
            <a:cxnSpLocks/>
          </p:cNvCxnSpPr>
          <p:nvPr/>
        </p:nvCxnSpPr>
        <p:spPr>
          <a:xfrm>
            <a:off x="5753894" y="5114777"/>
            <a:ext cx="90929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93FB510-89D0-0948-817C-B6A19616E3A9}"/>
              </a:ext>
            </a:extLst>
          </p:cNvPr>
          <p:cNvCxnSpPr>
            <a:cxnSpLocks/>
          </p:cNvCxnSpPr>
          <p:nvPr/>
        </p:nvCxnSpPr>
        <p:spPr>
          <a:xfrm>
            <a:off x="5753894" y="3494508"/>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6187906-D33B-1142-AB49-D11D75921592}"/>
              </a:ext>
            </a:extLst>
          </p:cNvPr>
          <p:cNvCxnSpPr>
            <a:cxnSpLocks/>
          </p:cNvCxnSpPr>
          <p:nvPr/>
        </p:nvCxnSpPr>
        <p:spPr>
          <a:xfrm>
            <a:off x="5753894" y="4709710"/>
            <a:ext cx="1417642"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4ED253D-5F25-4B45-90CF-1F3835B37C1A}"/>
              </a:ext>
            </a:extLst>
          </p:cNvPr>
          <p:cNvCxnSpPr>
            <a:cxnSpLocks/>
          </p:cNvCxnSpPr>
          <p:nvPr/>
        </p:nvCxnSpPr>
        <p:spPr>
          <a:xfrm>
            <a:off x="5753894" y="4304642"/>
            <a:ext cx="154387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59684EA-EA16-DB43-9E8A-981ABDD0CADE}"/>
              </a:ext>
            </a:extLst>
          </p:cNvPr>
          <p:cNvCxnSpPr>
            <a:cxnSpLocks/>
          </p:cNvCxnSpPr>
          <p:nvPr/>
        </p:nvCxnSpPr>
        <p:spPr>
          <a:xfrm>
            <a:off x="5753894" y="3899575"/>
            <a:ext cx="1785050"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C637F86-E98D-7344-83F3-9AAA0CBBF626}"/>
              </a:ext>
            </a:extLst>
          </p:cNvPr>
          <p:cNvCxnSpPr>
            <a:cxnSpLocks/>
          </p:cNvCxnSpPr>
          <p:nvPr/>
        </p:nvCxnSpPr>
        <p:spPr>
          <a:xfrm>
            <a:off x="5753894" y="5519847"/>
            <a:ext cx="73116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A1C7AC-254C-0540-BFDE-05529A98F56B}"/>
              </a:ext>
            </a:extLst>
          </p:cNvPr>
          <p:cNvSpPr txBox="1"/>
          <p:nvPr/>
        </p:nvSpPr>
        <p:spPr>
          <a:xfrm>
            <a:off x="5341917" y="2832249"/>
            <a:ext cx="367408" cy="523220"/>
          </a:xfrm>
          <a:prstGeom prst="rect">
            <a:avLst/>
          </a:prstGeom>
          <a:noFill/>
        </p:spPr>
        <p:txBody>
          <a:bodyPr wrap="none" rtlCol="0">
            <a:spAutoFit/>
          </a:bodyPr>
          <a:lstStyle/>
          <a:p>
            <a:r>
              <a:rPr lang="en-US" sz="2800" dirty="0"/>
              <a:t>5</a:t>
            </a:r>
          </a:p>
        </p:txBody>
      </p:sp>
      <p:sp>
        <p:nvSpPr>
          <p:cNvPr id="31" name="TextBox 30">
            <a:extLst>
              <a:ext uri="{FF2B5EF4-FFF2-40B4-BE49-F238E27FC236}">
                <a16:creationId xmlns:a16="http://schemas.microsoft.com/office/drawing/2014/main" id="{094F3DC4-7F5D-F24D-9D10-7EF89CC0D6FA}"/>
              </a:ext>
            </a:extLst>
          </p:cNvPr>
          <p:cNvSpPr txBox="1"/>
          <p:nvPr/>
        </p:nvSpPr>
        <p:spPr>
          <a:xfrm>
            <a:off x="5341917" y="3239027"/>
            <a:ext cx="367408" cy="523220"/>
          </a:xfrm>
          <a:prstGeom prst="rect">
            <a:avLst/>
          </a:prstGeom>
          <a:noFill/>
        </p:spPr>
        <p:txBody>
          <a:bodyPr wrap="none" rtlCol="0">
            <a:spAutoFit/>
          </a:bodyPr>
          <a:lstStyle/>
          <a:p>
            <a:r>
              <a:rPr lang="en-US" sz="2800" dirty="0"/>
              <a:t>6</a:t>
            </a:r>
          </a:p>
        </p:txBody>
      </p:sp>
      <p:sp>
        <p:nvSpPr>
          <p:cNvPr id="32" name="TextBox 31">
            <a:extLst>
              <a:ext uri="{FF2B5EF4-FFF2-40B4-BE49-F238E27FC236}">
                <a16:creationId xmlns:a16="http://schemas.microsoft.com/office/drawing/2014/main" id="{B6EB28AB-7332-0D45-9BD6-A2A61EE42240}"/>
              </a:ext>
            </a:extLst>
          </p:cNvPr>
          <p:cNvSpPr txBox="1"/>
          <p:nvPr/>
        </p:nvSpPr>
        <p:spPr>
          <a:xfrm>
            <a:off x="5341917" y="3654482"/>
            <a:ext cx="367408" cy="523220"/>
          </a:xfrm>
          <a:prstGeom prst="rect">
            <a:avLst/>
          </a:prstGeom>
          <a:noFill/>
        </p:spPr>
        <p:txBody>
          <a:bodyPr wrap="none" rtlCol="0">
            <a:spAutoFit/>
          </a:bodyPr>
          <a:lstStyle/>
          <a:p>
            <a:r>
              <a:rPr lang="en-US" sz="2800" dirty="0"/>
              <a:t>7</a:t>
            </a:r>
          </a:p>
        </p:txBody>
      </p:sp>
      <p:sp>
        <p:nvSpPr>
          <p:cNvPr id="33" name="TextBox 32">
            <a:extLst>
              <a:ext uri="{FF2B5EF4-FFF2-40B4-BE49-F238E27FC236}">
                <a16:creationId xmlns:a16="http://schemas.microsoft.com/office/drawing/2014/main" id="{730E4F96-2018-1D46-80A1-F6C12FD88E61}"/>
              </a:ext>
            </a:extLst>
          </p:cNvPr>
          <p:cNvSpPr txBox="1"/>
          <p:nvPr/>
        </p:nvSpPr>
        <p:spPr>
          <a:xfrm>
            <a:off x="5341917" y="4035483"/>
            <a:ext cx="367408" cy="523220"/>
          </a:xfrm>
          <a:prstGeom prst="rect">
            <a:avLst/>
          </a:prstGeom>
          <a:noFill/>
        </p:spPr>
        <p:txBody>
          <a:bodyPr wrap="none" rtlCol="0">
            <a:spAutoFit/>
          </a:bodyPr>
          <a:lstStyle/>
          <a:p>
            <a:r>
              <a:rPr lang="en-US" sz="2800" dirty="0"/>
              <a:t>8</a:t>
            </a:r>
          </a:p>
        </p:txBody>
      </p:sp>
      <p:sp>
        <p:nvSpPr>
          <p:cNvPr id="34" name="TextBox 33">
            <a:extLst>
              <a:ext uri="{FF2B5EF4-FFF2-40B4-BE49-F238E27FC236}">
                <a16:creationId xmlns:a16="http://schemas.microsoft.com/office/drawing/2014/main" id="{3C834C52-F2D0-EC40-A0C4-0BE19E454AC0}"/>
              </a:ext>
            </a:extLst>
          </p:cNvPr>
          <p:cNvSpPr txBox="1"/>
          <p:nvPr/>
        </p:nvSpPr>
        <p:spPr>
          <a:xfrm>
            <a:off x="5330044" y="4447284"/>
            <a:ext cx="367408" cy="523220"/>
          </a:xfrm>
          <a:prstGeom prst="rect">
            <a:avLst/>
          </a:prstGeom>
          <a:noFill/>
        </p:spPr>
        <p:txBody>
          <a:bodyPr wrap="none" rtlCol="0">
            <a:spAutoFit/>
          </a:bodyPr>
          <a:lstStyle/>
          <a:p>
            <a:r>
              <a:rPr lang="en-US" sz="2800" dirty="0"/>
              <a:t>9</a:t>
            </a:r>
          </a:p>
        </p:txBody>
      </p:sp>
      <p:sp>
        <p:nvSpPr>
          <p:cNvPr id="35" name="TextBox 34">
            <a:extLst>
              <a:ext uri="{FF2B5EF4-FFF2-40B4-BE49-F238E27FC236}">
                <a16:creationId xmlns:a16="http://schemas.microsoft.com/office/drawing/2014/main" id="{3F98FCA0-A4BC-9F49-B210-04BE78EAF5AF}"/>
              </a:ext>
            </a:extLst>
          </p:cNvPr>
          <p:cNvSpPr txBox="1"/>
          <p:nvPr/>
        </p:nvSpPr>
        <p:spPr>
          <a:xfrm>
            <a:off x="5223165" y="5257820"/>
            <a:ext cx="550151" cy="523220"/>
          </a:xfrm>
          <a:prstGeom prst="rect">
            <a:avLst/>
          </a:prstGeom>
          <a:noFill/>
        </p:spPr>
        <p:txBody>
          <a:bodyPr wrap="none" rtlCol="0">
            <a:spAutoFit/>
          </a:bodyPr>
          <a:lstStyle/>
          <a:p>
            <a:r>
              <a:rPr lang="en-US" sz="2800" dirty="0"/>
              <a:t>11</a:t>
            </a:r>
          </a:p>
        </p:txBody>
      </p:sp>
      <p:sp>
        <p:nvSpPr>
          <p:cNvPr id="36" name="TextBox 35">
            <a:extLst>
              <a:ext uri="{FF2B5EF4-FFF2-40B4-BE49-F238E27FC236}">
                <a16:creationId xmlns:a16="http://schemas.microsoft.com/office/drawing/2014/main" id="{29A2D78D-B27A-6344-9AEA-1EF28E5D4A4A}"/>
              </a:ext>
            </a:extLst>
          </p:cNvPr>
          <p:cNvSpPr txBox="1"/>
          <p:nvPr/>
        </p:nvSpPr>
        <p:spPr>
          <a:xfrm>
            <a:off x="5187541" y="4842004"/>
            <a:ext cx="550151" cy="523220"/>
          </a:xfrm>
          <a:prstGeom prst="rect">
            <a:avLst/>
          </a:prstGeom>
          <a:noFill/>
        </p:spPr>
        <p:txBody>
          <a:bodyPr wrap="none" rtlCol="0">
            <a:spAutoFit/>
          </a:bodyPr>
          <a:lstStyle/>
          <a:p>
            <a:r>
              <a:rPr lang="en-US" sz="2800" dirty="0"/>
              <a:t>10</a:t>
            </a:r>
          </a:p>
        </p:txBody>
      </p:sp>
      <p:sp>
        <p:nvSpPr>
          <p:cNvPr id="38" name="TextBox 37">
            <a:extLst>
              <a:ext uri="{FF2B5EF4-FFF2-40B4-BE49-F238E27FC236}">
                <a16:creationId xmlns:a16="http://schemas.microsoft.com/office/drawing/2014/main" id="{60823E7C-3DA8-BF44-B5D0-BA7B7A43E029}"/>
              </a:ext>
            </a:extLst>
          </p:cNvPr>
          <p:cNvSpPr txBox="1"/>
          <p:nvPr/>
        </p:nvSpPr>
        <p:spPr>
          <a:xfrm>
            <a:off x="5568386" y="5671755"/>
            <a:ext cx="2894831" cy="523220"/>
          </a:xfrm>
          <a:prstGeom prst="rect">
            <a:avLst/>
          </a:prstGeom>
          <a:noFill/>
        </p:spPr>
        <p:txBody>
          <a:bodyPr wrap="none" rtlCol="0">
            <a:spAutoFit/>
          </a:bodyPr>
          <a:lstStyle/>
          <a:p>
            <a:r>
              <a:rPr lang="en-US" sz="2800" dirty="0"/>
              <a:t>T=total length (bp)</a:t>
            </a:r>
          </a:p>
        </p:txBody>
      </p:sp>
      <p:sp>
        <p:nvSpPr>
          <p:cNvPr id="39" name="TextBox 38">
            <a:extLst>
              <a:ext uri="{FF2B5EF4-FFF2-40B4-BE49-F238E27FC236}">
                <a16:creationId xmlns:a16="http://schemas.microsoft.com/office/drawing/2014/main" id="{0CBA7045-67E6-3D44-B937-BE2B5F688E1D}"/>
              </a:ext>
            </a:extLst>
          </p:cNvPr>
          <p:cNvSpPr txBox="1"/>
          <p:nvPr/>
        </p:nvSpPr>
        <p:spPr>
          <a:xfrm>
            <a:off x="5658112" y="2683772"/>
            <a:ext cx="3231334" cy="461665"/>
          </a:xfrm>
          <a:prstGeom prst="rect">
            <a:avLst/>
          </a:prstGeom>
          <a:noFill/>
        </p:spPr>
        <p:txBody>
          <a:bodyPr wrap="none" rtlCol="0">
            <a:spAutoFit/>
          </a:bodyPr>
          <a:lstStyle/>
          <a:p>
            <a:r>
              <a:rPr lang="en-US" sz="2400" dirty="0"/>
              <a:t>Total length of 1-4 &gt;=T/2</a:t>
            </a:r>
          </a:p>
        </p:txBody>
      </p:sp>
    </p:spTree>
    <p:extLst>
      <p:ext uri="{BB962C8B-B14F-4D97-AF65-F5344CB8AC3E}">
        <p14:creationId xmlns:p14="http://schemas.microsoft.com/office/powerpoint/2010/main" val="45306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statistics – N50 and L50</a:t>
            </a:r>
          </a:p>
        </p:txBody>
      </p:sp>
      <p:sp>
        <p:nvSpPr>
          <p:cNvPr id="4" name="Content Placeholder 3"/>
          <p:cNvSpPr>
            <a:spLocks noGrp="1"/>
          </p:cNvSpPr>
          <p:nvPr>
            <p:ph idx="1"/>
          </p:nvPr>
        </p:nvSpPr>
        <p:spPr>
          <a:xfrm>
            <a:off x="53008" y="1202060"/>
            <a:ext cx="4756498" cy="4999855"/>
          </a:xfrm>
        </p:spPr>
        <p:txBody>
          <a:bodyPr>
            <a:noAutofit/>
          </a:bodyPr>
          <a:lstStyle/>
          <a:p>
            <a:r>
              <a:rPr lang="en-US" sz="2800" dirty="0"/>
              <a:t>N50: The contig N50 is the length of the smallest contig in the set that contains the fewest (largest) contigs whose combined length represents at least 50% of the assembly.</a:t>
            </a:r>
          </a:p>
          <a:p>
            <a:r>
              <a:rPr lang="en-US" sz="2800" dirty="0"/>
              <a:t>L50: The number of contigs whose summed length is N50.</a:t>
            </a:r>
          </a:p>
        </p:txBody>
      </p:sp>
      <p:sp>
        <p:nvSpPr>
          <p:cNvPr id="3" name="Slide Number Placeholder 2"/>
          <p:cNvSpPr>
            <a:spLocks noGrp="1"/>
          </p:cNvSpPr>
          <p:nvPr>
            <p:ph type="sldNum" sz="quarter" idx="12"/>
          </p:nvPr>
        </p:nvSpPr>
        <p:spPr/>
        <p:txBody>
          <a:bodyPr/>
          <a:lstStyle/>
          <a:p>
            <a:fld id="{9DA039C4-C5F2-1743-BB7A-5D831266C61E}" type="slidenum">
              <a:rPr lang="en-US" smtClean="0"/>
              <a:t>32</a:t>
            </a:fld>
            <a:endParaRPr lang="en-US"/>
          </a:p>
        </p:txBody>
      </p:sp>
      <p:cxnSp>
        <p:nvCxnSpPr>
          <p:cNvPr id="5" name="Straight Connector 4">
            <a:extLst>
              <a:ext uri="{FF2B5EF4-FFF2-40B4-BE49-F238E27FC236}">
                <a16:creationId xmlns:a16="http://schemas.microsoft.com/office/drawing/2014/main" id="{FE5301C3-0204-A241-8428-01144550A3C5}"/>
              </a:ext>
            </a:extLst>
          </p:cNvPr>
          <p:cNvCxnSpPr>
            <a:cxnSpLocks/>
          </p:cNvCxnSpPr>
          <p:nvPr/>
        </p:nvCxnSpPr>
        <p:spPr>
          <a:xfrm>
            <a:off x="5753894" y="1469172"/>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FCA97FB-611E-BB4E-88C5-8981A35E794A}"/>
              </a:ext>
            </a:extLst>
          </p:cNvPr>
          <p:cNvCxnSpPr>
            <a:cxnSpLocks/>
          </p:cNvCxnSpPr>
          <p:nvPr/>
        </p:nvCxnSpPr>
        <p:spPr>
          <a:xfrm>
            <a:off x="5753894" y="1874240"/>
            <a:ext cx="280934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C60E04C0-C0C7-3343-97B4-ED113B8443DF}"/>
              </a:ext>
            </a:extLst>
          </p:cNvPr>
          <p:cNvCxnSpPr>
            <a:cxnSpLocks/>
          </p:cNvCxnSpPr>
          <p:nvPr/>
        </p:nvCxnSpPr>
        <p:spPr>
          <a:xfrm>
            <a:off x="5753894" y="2684374"/>
            <a:ext cx="221558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79315EB5-0A61-884A-9F74-0DEDB1204E16}"/>
              </a:ext>
            </a:extLst>
          </p:cNvPr>
          <p:cNvCxnSpPr>
            <a:cxnSpLocks/>
          </p:cNvCxnSpPr>
          <p:nvPr/>
        </p:nvCxnSpPr>
        <p:spPr>
          <a:xfrm>
            <a:off x="5753894" y="2279307"/>
            <a:ext cx="2446853"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DFCFB50B-7F8A-B040-BB7C-D003121D34A0}"/>
              </a:ext>
            </a:extLst>
          </p:cNvPr>
          <p:cNvSpPr txBox="1"/>
          <p:nvPr/>
        </p:nvSpPr>
        <p:spPr>
          <a:xfrm>
            <a:off x="5332019" y="1195431"/>
            <a:ext cx="334008" cy="523220"/>
          </a:xfrm>
          <a:prstGeom prst="rect">
            <a:avLst/>
          </a:prstGeom>
          <a:noFill/>
        </p:spPr>
        <p:txBody>
          <a:bodyPr wrap="none" rtlCol="0">
            <a:spAutoFit/>
          </a:bodyPr>
          <a:lstStyle/>
          <a:p>
            <a:r>
              <a:rPr lang="en-US" sz="2800" dirty="0"/>
              <a:t>1</a:t>
            </a:r>
          </a:p>
        </p:txBody>
      </p:sp>
      <p:sp>
        <p:nvSpPr>
          <p:cNvPr id="10" name="TextBox 9">
            <a:extLst>
              <a:ext uri="{FF2B5EF4-FFF2-40B4-BE49-F238E27FC236}">
                <a16:creationId xmlns:a16="http://schemas.microsoft.com/office/drawing/2014/main" id="{E99C4C16-21A5-1A4E-BCA4-C6BCFF86E6F3}"/>
              </a:ext>
            </a:extLst>
          </p:cNvPr>
          <p:cNvSpPr txBox="1"/>
          <p:nvPr/>
        </p:nvSpPr>
        <p:spPr>
          <a:xfrm>
            <a:off x="5332019" y="1602209"/>
            <a:ext cx="334008" cy="523220"/>
          </a:xfrm>
          <a:prstGeom prst="rect">
            <a:avLst/>
          </a:prstGeom>
          <a:noFill/>
        </p:spPr>
        <p:txBody>
          <a:bodyPr wrap="none" rtlCol="0">
            <a:spAutoFit/>
          </a:bodyPr>
          <a:lstStyle/>
          <a:p>
            <a:r>
              <a:rPr lang="en-US" sz="2800" dirty="0"/>
              <a:t>2</a:t>
            </a:r>
          </a:p>
        </p:txBody>
      </p:sp>
      <p:sp>
        <p:nvSpPr>
          <p:cNvPr id="11" name="TextBox 10">
            <a:extLst>
              <a:ext uri="{FF2B5EF4-FFF2-40B4-BE49-F238E27FC236}">
                <a16:creationId xmlns:a16="http://schemas.microsoft.com/office/drawing/2014/main" id="{7D6C7504-02F4-5846-AC26-ED4087915339}"/>
              </a:ext>
            </a:extLst>
          </p:cNvPr>
          <p:cNvSpPr txBox="1"/>
          <p:nvPr/>
        </p:nvSpPr>
        <p:spPr>
          <a:xfrm>
            <a:off x="5332019" y="2017664"/>
            <a:ext cx="334008" cy="523220"/>
          </a:xfrm>
          <a:prstGeom prst="rect">
            <a:avLst/>
          </a:prstGeom>
          <a:noFill/>
        </p:spPr>
        <p:txBody>
          <a:bodyPr wrap="none" rtlCol="0">
            <a:spAutoFit/>
          </a:bodyPr>
          <a:lstStyle/>
          <a:p>
            <a:r>
              <a:rPr lang="en-US" sz="2800" dirty="0"/>
              <a:t>3</a:t>
            </a:r>
          </a:p>
        </p:txBody>
      </p:sp>
      <p:sp>
        <p:nvSpPr>
          <p:cNvPr id="12" name="TextBox 11">
            <a:extLst>
              <a:ext uri="{FF2B5EF4-FFF2-40B4-BE49-F238E27FC236}">
                <a16:creationId xmlns:a16="http://schemas.microsoft.com/office/drawing/2014/main" id="{7BD3C961-B088-AC44-95FD-72F9BE7DFDDF}"/>
              </a:ext>
            </a:extLst>
          </p:cNvPr>
          <p:cNvSpPr txBox="1"/>
          <p:nvPr/>
        </p:nvSpPr>
        <p:spPr>
          <a:xfrm>
            <a:off x="5332019" y="2398665"/>
            <a:ext cx="334008" cy="523220"/>
          </a:xfrm>
          <a:prstGeom prst="rect">
            <a:avLst/>
          </a:prstGeom>
          <a:noFill/>
        </p:spPr>
        <p:txBody>
          <a:bodyPr wrap="none" rtlCol="0">
            <a:spAutoFit/>
          </a:bodyPr>
          <a:lstStyle/>
          <a:p>
            <a:r>
              <a:rPr lang="en-US" sz="2800" dirty="0"/>
              <a:t>4</a:t>
            </a:r>
          </a:p>
        </p:txBody>
      </p:sp>
      <p:cxnSp>
        <p:nvCxnSpPr>
          <p:cNvPr id="13" name="Straight Connector 12">
            <a:extLst>
              <a:ext uri="{FF2B5EF4-FFF2-40B4-BE49-F238E27FC236}">
                <a16:creationId xmlns:a16="http://schemas.microsoft.com/office/drawing/2014/main" id="{DB520891-3ACE-B04C-BF6D-A8264D733015}"/>
              </a:ext>
            </a:extLst>
          </p:cNvPr>
          <p:cNvCxnSpPr>
            <a:cxnSpLocks/>
          </p:cNvCxnSpPr>
          <p:nvPr/>
        </p:nvCxnSpPr>
        <p:spPr>
          <a:xfrm>
            <a:off x="5753894" y="3089441"/>
            <a:ext cx="2079445"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5B5962D-8A81-9045-BB92-372D02BA142E}"/>
              </a:ext>
            </a:extLst>
          </p:cNvPr>
          <p:cNvCxnSpPr>
            <a:cxnSpLocks/>
          </p:cNvCxnSpPr>
          <p:nvPr/>
        </p:nvCxnSpPr>
        <p:spPr>
          <a:xfrm>
            <a:off x="5753894" y="5114777"/>
            <a:ext cx="90929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2806F6D-0B5B-DE41-B723-E6536A2E33FE}"/>
              </a:ext>
            </a:extLst>
          </p:cNvPr>
          <p:cNvCxnSpPr>
            <a:cxnSpLocks/>
          </p:cNvCxnSpPr>
          <p:nvPr/>
        </p:nvCxnSpPr>
        <p:spPr>
          <a:xfrm>
            <a:off x="5753894" y="3494508"/>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1B9BAF3-E870-6B49-875C-ACAF13710F15}"/>
              </a:ext>
            </a:extLst>
          </p:cNvPr>
          <p:cNvCxnSpPr>
            <a:cxnSpLocks/>
          </p:cNvCxnSpPr>
          <p:nvPr/>
        </p:nvCxnSpPr>
        <p:spPr>
          <a:xfrm>
            <a:off x="5753894" y="4709710"/>
            <a:ext cx="1417642"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CD59B7B-513E-7F41-B716-E658C1D01418}"/>
              </a:ext>
            </a:extLst>
          </p:cNvPr>
          <p:cNvCxnSpPr>
            <a:cxnSpLocks/>
          </p:cNvCxnSpPr>
          <p:nvPr/>
        </p:nvCxnSpPr>
        <p:spPr>
          <a:xfrm>
            <a:off x="5753894" y="4304642"/>
            <a:ext cx="154387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359F618-617C-874B-AD33-71B863600EE4}"/>
              </a:ext>
            </a:extLst>
          </p:cNvPr>
          <p:cNvCxnSpPr>
            <a:cxnSpLocks/>
          </p:cNvCxnSpPr>
          <p:nvPr/>
        </p:nvCxnSpPr>
        <p:spPr>
          <a:xfrm>
            <a:off x="5753894" y="3899575"/>
            <a:ext cx="1785050"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C6837CA-ED48-8F47-8DB2-54D14EC1E92E}"/>
              </a:ext>
            </a:extLst>
          </p:cNvPr>
          <p:cNvCxnSpPr>
            <a:cxnSpLocks/>
          </p:cNvCxnSpPr>
          <p:nvPr/>
        </p:nvCxnSpPr>
        <p:spPr>
          <a:xfrm>
            <a:off x="5753894" y="5519847"/>
            <a:ext cx="73116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F53DA6A-9DEB-884E-BB0D-BE36380C6FDF}"/>
              </a:ext>
            </a:extLst>
          </p:cNvPr>
          <p:cNvSpPr txBox="1"/>
          <p:nvPr/>
        </p:nvSpPr>
        <p:spPr>
          <a:xfrm>
            <a:off x="5341917" y="2832249"/>
            <a:ext cx="367408" cy="523220"/>
          </a:xfrm>
          <a:prstGeom prst="rect">
            <a:avLst/>
          </a:prstGeom>
          <a:noFill/>
        </p:spPr>
        <p:txBody>
          <a:bodyPr wrap="none" rtlCol="0">
            <a:spAutoFit/>
          </a:bodyPr>
          <a:lstStyle/>
          <a:p>
            <a:r>
              <a:rPr lang="en-US" sz="2800" dirty="0"/>
              <a:t>5</a:t>
            </a:r>
          </a:p>
        </p:txBody>
      </p:sp>
      <p:sp>
        <p:nvSpPr>
          <p:cNvPr id="21" name="TextBox 20">
            <a:extLst>
              <a:ext uri="{FF2B5EF4-FFF2-40B4-BE49-F238E27FC236}">
                <a16:creationId xmlns:a16="http://schemas.microsoft.com/office/drawing/2014/main" id="{F2845AEB-8DED-F648-8B67-2809792BB971}"/>
              </a:ext>
            </a:extLst>
          </p:cNvPr>
          <p:cNvSpPr txBox="1"/>
          <p:nvPr/>
        </p:nvSpPr>
        <p:spPr>
          <a:xfrm>
            <a:off x="5341917" y="3239027"/>
            <a:ext cx="367408" cy="523220"/>
          </a:xfrm>
          <a:prstGeom prst="rect">
            <a:avLst/>
          </a:prstGeom>
          <a:noFill/>
        </p:spPr>
        <p:txBody>
          <a:bodyPr wrap="none" rtlCol="0">
            <a:spAutoFit/>
          </a:bodyPr>
          <a:lstStyle/>
          <a:p>
            <a:r>
              <a:rPr lang="en-US" sz="2800" dirty="0"/>
              <a:t>6</a:t>
            </a:r>
          </a:p>
        </p:txBody>
      </p:sp>
      <p:sp>
        <p:nvSpPr>
          <p:cNvPr id="22" name="TextBox 21">
            <a:extLst>
              <a:ext uri="{FF2B5EF4-FFF2-40B4-BE49-F238E27FC236}">
                <a16:creationId xmlns:a16="http://schemas.microsoft.com/office/drawing/2014/main" id="{436DF160-5B40-F74F-BA42-6384A2313878}"/>
              </a:ext>
            </a:extLst>
          </p:cNvPr>
          <p:cNvSpPr txBox="1"/>
          <p:nvPr/>
        </p:nvSpPr>
        <p:spPr>
          <a:xfrm>
            <a:off x="5341917" y="3654482"/>
            <a:ext cx="367408" cy="523220"/>
          </a:xfrm>
          <a:prstGeom prst="rect">
            <a:avLst/>
          </a:prstGeom>
          <a:noFill/>
        </p:spPr>
        <p:txBody>
          <a:bodyPr wrap="none" rtlCol="0">
            <a:spAutoFit/>
          </a:bodyPr>
          <a:lstStyle/>
          <a:p>
            <a:r>
              <a:rPr lang="en-US" sz="2800" dirty="0"/>
              <a:t>7</a:t>
            </a:r>
          </a:p>
        </p:txBody>
      </p:sp>
      <p:sp>
        <p:nvSpPr>
          <p:cNvPr id="23" name="TextBox 22">
            <a:extLst>
              <a:ext uri="{FF2B5EF4-FFF2-40B4-BE49-F238E27FC236}">
                <a16:creationId xmlns:a16="http://schemas.microsoft.com/office/drawing/2014/main" id="{7F5C0509-1E0C-FB4D-9D7F-EE72A42D62A6}"/>
              </a:ext>
            </a:extLst>
          </p:cNvPr>
          <p:cNvSpPr txBox="1"/>
          <p:nvPr/>
        </p:nvSpPr>
        <p:spPr>
          <a:xfrm>
            <a:off x="5341917" y="4035483"/>
            <a:ext cx="367408" cy="523220"/>
          </a:xfrm>
          <a:prstGeom prst="rect">
            <a:avLst/>
          </a:prstGeom>
          <a:noFill/>
        </p:spPr>
        <p:txBody>
          <a:bodyPr wrap="none" rtlCol="0">
            <a:spAutoFit/>
          </a:bodyPr>
          <a:lstStyle/>
          <a:p>
            <a:r>
              <a:rPr lang="en-US" sz="2800" dirty="0"/>
              <a:t>8</a:t>
            </a:r>
          </a:p>
        </p:txBody>
      </p:sp>
      <p:sp>
        <p:nvSpPr>
          <p:cNvPr id="24" name="TextBox 23">
            <a:extLst>
              <a:ext uri="{FF2B5EF4-FFF2-40B4-BE49-F238E27FC236}">
                <a16:creationId xmlns:a16="http://schemas.microsoft.com/office/drawing/2014/main" id="{125ECC4A-2D76-3C4B-AF50-616960F11551}"/>
              </a:ext>
            </a:extLst>
          </p:cNvPr>
          <p:cNvSpPr txBox="1"/>
          <p:nvPr/>
        </p:nvSpPr>
        <p:spPr>
          <a:xfrm>
            <a:off x="5330044" y="4447284"/>
            <a:ext cx="367408" cy="523220"/>
          </a:xfrm>
          <a:prstGeom prst="rect">
            <a:avLst/>
          </a:prstGeom>
          <a:noFill/>
        </p:spPr>
        <p:txBody>
          <a:bodyPr wrap="none" rtlCol="0">
            <a:spAutoFit/>
          </a:bodyPr>
          <a:lstStyle/>
          <a:p>
            <a:r>
              <a:rPr lang="en-US" sz="2800" dirty="0"/>
              <a:t>9</a:t>
            </a:r>
          </a:p>
        </p:txBody>
      </p:sp>
      <p:sp>
        <p:nvSpPr>
          <p:cNvPr id="25" name="TextBox 24">
            <a:extLst>
              <a:ext uri="{FF2B5EF4-FFF2-40B4-BE49-F238E27FC236}">
                <a16:creationId xmlns:a16="http://schemas.microsoft.com/office/drawing/2014/main" id="{2177F607-41C9-F748-A7E6-2DE602168EC0}"/>
              </a:ext>
            </a:extLst>
          </p:cNvPr>
          <p:cNvSpPr txBox="1"/>
          <p:nvPr/>
        </p:nvSpPr>
        <p:spPr>
          <a:xfrm>
            <a:off x="5223165" y="5257820"/>
            <a:ext cx="550151" cy="523220"/>
          </a:xfrm>
          <a:prstGeom prst="rect">
            <a:avLst/>
          </a:prstGeom>
          <a:noFill/>
        </p:spPr>
        <p:txBody>
          <a:bodyPr wrap="none" rtlCol="0">
            <a:spAutoFit/>
          </a:bodyPr>
          <a:lstStyle/>
          <a:p>
            <a:r>
              <a:rPr lang="en-US" sz="2800" dirty="0"/>
              <a:t>11</a:t>
            </a:r>
          </a:p>
        </p:txBody>
      </p:sp>
      <p:sp>
        <p:nvSpPr>
          <p:cNvPr id="26" name="TextBox 25">
            <a:extLst>
              <a:ext uri="{FF2B5EF4-FFF2-40B4-BE49-F238E27FC236}">
                <a16:creationId xmlns:a16="http://schemas.microsoft.com/office/drawing/2014/main" id="{990E2A61-27B2-EE40-BA4F-646C9EBCCDED}"/>
              </a:ext>
            </a:extLst>
          </p:cNvPr>
          <p:cNvSpPr txBox="1"/>
          <p:nvPr/>
        </p:nvSpPr>
        <p:spPr>
          <a:xfrm>
            <a:off x="5187541" y="4842004"/>
            <a:ext cx="550151" cy="523220"/>
          </a:xfrm>
          <a:prstGeom prst="rect">
            <a:avLst/>
          </a:prstGeom>
          <a:noFill/>
        </p:spPr>
        <p:txBody>
          <a:bodyPr wrap="none" rtlCol="0">
            <a:spAutoFit/>
          </a:bodyPr>
          <a:lstStyle/>
          <a:p>
            <a:r>
              <a:rPr lang="en-US" sz="2800" dirty="0"/>
              <a:t>10</a:t>
            </a:r>
          </a:p>
        </p:txBody>
      </p:sp>
      <p:sp>
        <p:nvSpPr>
          <p:cNvPr id="27" name="TextBox 26">
            <a:extLst>
              <a:ext uri="{FF2B5EF4-FFF2-40B4-BE49-F238E27FC236}">
                <a16:creationId xmlns:a16="http://schemas.microsoft.com/office/drawing/2014/main" id="{1F612D6A-C45C-2F48-812A-2B4DE6801DD6}"/>
              </a:ext>
            </a:extLst>
          </p:cNvPr>
          <p:cNvSpPr txBox="1"/>
          <p:nvPr/>
        </p:nvSpPr>
        <p:spPr>
          <a:xfrm>
            <a:off x="5568386" y="5671755"/>
            <a:ext cx="2894831" cy="523220"/>
          </a:xfrm>
          <a:prstGeom prst="rect">
            <a:avLst/>
          </a:prstGeom>
          <a:noFill/>
        </p:spPr>
        <p:txBody>
          <a:bodyPr wrap="none" rtlCol="0">
            <a:spAutoFit/>
          </a:bodyPr>
          <a:lstStyle/>
          <a:p>
            <a:r>
              <a:rPr lang="en-US" sz="2800" dirty="0"/>
              <a:t>T=total length (bp)</a:t>
            </a:r>
          </a:p>
        </p:txBody>
      </p:sp>
      <p:sp>
        <p:nvSpPr>
          <p:cNvPr id="29" name="TextBox 28">
            <a:extLst>
              <a:ext uri="{FF2B5EF4-FFF2-40B4-BE49-F238E27FC236}">
                <a16:creationId xmlns:a16="http://schemas.microsoft.com/office/drawing/2014/main" id="{2AACFCCC-7035-DB4D-9D49-D0BF1F992629}"/>
              </a:ext>
            </a:extLst>
          </p:cNvPr>
          <p:cNvSpPr txBox="1"/>
          <p:nvPr/>
        </p:nvSpPr>
        <p:spPr>
          <a:xfrm>
            <a:off x="8010974" y="2398665"/>
            <a:ext cx="1063112" cy="523220"/>
          </a:xfrm>
          <a:prstGeom prst="rect">
            <a:avLst/>
          </a:prstGeom>
          <a:noFill/>
        </p:spPr>
        <p:txBody>
          <a:bodyPr wrap="none" rtlCol="0">
            <a:spAutoFit/>
          </a:bodyPr>
          <a:lstStyle/>
          <a:p>
            <a:r>
              <a:rPr lang="en-US" sz="2800" dirty="0">
                <a:solidFill>
                  <a:srgbClr val="FF0000"/>
                </a:solidFill>
              </a:rPr>
              <a:t>L50=4</a:t>
            </a:r>
          </a:p>
        </p:txBody>
      </p:sp>
    </p:spTree>
    <p:extLst>
      <p:ext uri="{BB962C8B-B14F-4D97-AF65-F5344CB8AC3E}">
        <p14:creationId xmlns:p14="http://schemas.microsoft.com/office/powerpoint/2010/main" val="1876258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An example to determine N50</a:t>
            </a:r>
          </a:p>
        </p:txBody>
      </p:sp>
      <p:sp>
        <p:nvSpPr>
          <p:cNvPr id="4" name="Content Placeholder 3"/>
          <p:cNvSpPr>
            <a:spLocks noGrp="1"/>
          </p:cNvSpPr>
          <p:nvPr>
            <p:ph idx="1"/>
          </p:nvPr>
        </p:nvSpPr>
        <p:spPr>
          <a:xfrm>
            <a:off x="135668" y="1337729"/>
            <a:ext cx="3773723" cy="671851"/>
          </a:xfrm>
        </p:spPr>
        <p:txBody>
          <a:bodyPr>
            <a:noAutofit/>
          </a:bodyPr>
          <a:lstStyle/>
          <a:p>
            <a:pPr marL="0" indent="0">
              <a:buNone/>
            </a:pPr>
            <a:r>
              <a:rPr lang="en-US" sz="3200" dirty="0"/>
              <a:t>assembly: 20 </a:t>
            </a:r>
            <a:r>
              <a:rPr lang="en-US" sz="3200" dirty="0" err="1"/>
              <a:t>contigs</a:t>
            </a:r>
            <a:endParaRPr lang="en-US" sz="3200" dirty="0"/>
          </a:p>
        </p:txBody>
      </p:sp>
      <p:sp>
        <p:nvSpPr>
          <p:cNvPr id="6" name="TextBox 5"/>
          <p:cNvSpPr txBox="1"/>
          <p:nvPr/>
        </p:nvSpPr>
        <p:spPr>
          <a:xfrm>
            <a:off x="139049" y="2857331"/>
            <a:ext cx="2174826" cy="754630"/>
          </a:xfrm>
          <a:prstGeom prst="rect">
            <a:avLst/>
          </a:prstGeom>
          <a:noFill/>
        </p:spPr>
        <p:txBody>
          <a:bodyPr wrap="none" rtlCol="0">
            <a:spAutoFit/>
          </a:bodyPr>
          <a:lstStyle/>
          <a:p>
            <a:pPr>
              <a:lnSpc>
                <a:spcPct val="150000"/>
              </a:lnSpc>
            </a:pPr>
            <a:r>
              <a:rPr lang="en-US" sz="3200" dirty="0" err="1"/>
              <a:t>contig</a:t>
            </a:r>
            <a:r>
              <a:rPr lang="en-US" sz="3200" dirty="0"/>
              <a:t> N50?</a:t>
            </a:r>
          </a:p>
        </p:txBody>
      </p:sp>
      <p:graphicFrame>
        <p:nvGraphicFramePr>
          <p:cNvPr id="7" name="Table 6"/>
          <p:cNvGraphicFramePr>
            <a:graphicFrameLocks noGrp="1"/>
          </p:cNvGraphicFramePr>
          <p:nvPr>
            <p:extLst>
              <p:ext uri="{D42A27DB-BD31-4B8C-83A1-F6EECF244321}">
                <p14:modId xmlns:p14="http://schemas.microsoft.com/office/powerpoint/2010/main" val="3953372509"/>
              </p:ext>
            </p:extLst>
          </p:nvPr>
        </p:nvGraphicFramePr>
        <p:xfrm>
          <a:off x="4140200" y="1337729"/>
          <a:ext cx="1854200" cy="5004651"/>
        </p:xfrm>
        <a:graphic>
          <a:graphicData uri="http://schemas.openxmlformats.org/drawingml/2006/table">
            <a:tbl>
              <a:tblPr/>
              <a:tblGrid>
                <a:gridCol w="8255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190500">
                <a:tc>
                  <a:txBody>
                    <a:bodyPr/>
                    <a:lstStyle/>
                    <a:p>
                      <a:pPr algn="ctr" fontAlgn="b"/>
                      <a:r>
                        <a:rPr lang="en-US" sz="1400" b="0" i="0" u="none" strike="noStrike">
                          <a:solidFill>
                            <a:srgbClr val="000000"/>
                          </a:solidFill>
                          <a:effectLst/>
                          <a:latin typeface="Calibri"/>
                        </a:rPr>
                        <a:t>ctg_ID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ctg_size (kbp)</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400" b="0" i="0" u="none" strike="noStrike" dirty="0">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400" b="0" i="0" u="none" strike="noStrike">
                          <a:solidFill>
                            <a:srgbClr val="000000"/>
                          </a:solidFill>
                          <a:effectLst/>
                          <a:latin typeface="Calibri"/>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400" b="0" i="0" u="none" strike="noStrike">
                          <a:solidFill>
                            <a:srgbClr val="000000"/>
                          </a:solidFill>
                          <a:effectLst/>
                          <a:latin typeface="Calibri"/>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4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400" b="0" i="0" u="none" strike="noStrike">
                          <a:solidFill>
                            <a:srgbClr val="000000"/>
                          </a:solidFill>
                          <a:effectLst/>
                          <a:latin typeface="Calibri"/>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4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ctr" fontAlgn="b"/>
                      <a:r>
                        <a:rPr lang="en-US" sz="1400" b="0" i="0" u="none" strike="noStrike">
                          <a:solidFill>
                            <a:srgbClr val="000000"/>
                          </a:solidFill>
                          <a:effectLst/>
                          <a:latin typeface="Calibri"/>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57391">
                <a:tc>
                  <a:txBody>
                    <a:bodyPr/>
                    <a:lstStyle/>
                    <a:p>
                      <a:pPr algn="ctr" fontAlgn="b"/>
                      <a:r>
                        <a:rPr lang="en-US" sz="1400" b="0" i="0" u="none" strike="noStrike">
                          <a:solidFill>
                            <a:srgbClr val="000000"/>
                          </a:solidFill>
                          <a:effectLst/>
                          <a:latin typeface="Calibri"/>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ctr" fontAlgn="b"/>
                      <a:r>
                        <a:rPr lang="en-US" sz="1400" b="0" i="0" u="none" strike="noStrike">
                          <a:solidFill>
                            <a:srgbClr val="000000"/>
                          </a:solidFill>
                          <a:effectLst/>
                          <a:latin typeface="Calibri"/>
                        </a:rPr>
                        <a:t>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189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b"/>
                      <a:r>
                        <a:rPr lang="en-US" sz="1400" b="0" i="0" u="none" strike="noStrike" dirty="0">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ctr" fontAlgn="b"/>
                      <a:r>
                        <a:rPr lang="en-US" sz="1400" b="0" i="0" u="none" strike="noStrike">
                          <a:solidFill>
                            <a:srgbClr val="000000"/>
                          </a:solidFill>
                          <a:effectLst/>
                          <a:latin typeface="Calibri"/>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ctr" fontAlgn="b"/>
                      <a:r>
                        <a:rPr lang="en-US" sz="14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ctr" fontAlgn="b"/>
                      <a:r>
                        <a:rPr lang="en-US" sz="1400" b="0" i="0" u="none" strike="noStrike">
                          <a:solidFill>
                            <a:srgbClr val="000000"/>
                          </a:solidFill>
                          <a:effectLst/>
                          <a:latin typeface="Calibri"/>
                        </a:rPr>
                        <a:t>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ctr" fontAlgn="b"/>
                      <a:r>
                        <a:rPr lang="en-US" sz="1400" b="0" i="0" u="none" strike="noStrike">
                          <a:solidFill>
                            <a:srgbClr val="000000"/>
                          </a:solidFill>
                          <a:effectLst/>
                          <a:latin typeface="Calibri"/>
                        </a:rPr>
                        <a:t>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a:txBody>
                    <a:bodyPr/>
                    <a:lstStyle/>
                    <a:p>
                      <a:pPr algn="ctr" fontAlgn="b"/>
                      <a:r>
                        <a:rPr lang="en-US" sz="1400" b="0" i="0" u="none" strike="noStrike">
                          <a:solidFill>
                            <a:srgbClr val="000000"/>
                          </a:solidFill>
                          <a:effectLst/>
                          <a:latin typeface="Calibri"/>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90500">
                <a:tc>
                  <a:txBody>
                    <a:bodyPr/>
                    <a:lstStyle/>
                    <a:p>
                      <a:pPr algn="ctr" fontAlgn="b"/>
                      <a:r>
                        <a:rPr lang="en-US" sz="1400" b="0" i="0" u="none" strike="noStrike">
                          <a:solidFill>
                            <a:srgbClr val="000000"/>
                          </a:solidFill>
                          <a:effectLst/>
                          <a:latin typeface="Calibri"/>
                        </a:rPr>
                        <a:t>17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0500">
                <a:tc>
                  <a:txBody>
                    <a:bodyPr/>
                    <a:lstStyle/>
                    <a:p>
                      <a:pPr algn="ctr" fontAlgn="b"/>
                      <a:r>
                        <a:rPr lang="en-US" sz="1400" b="0" i="0" u="none" strike="noStrike">
                          <a:solidFill>
                            <a:srgbClr val="000000"/>
                          </a:solidFill>
                          <a:effectLst/>
                          <a:latin typeface="Calibri"/>
                        </a:rPr>
                        <a:t>18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0500">
                <a:tc>
                  <a:txBody>
                    <a:bodyPr/>
                    <a:lstStyle/>
                    <a:p>
                      <a:pPr algn="ctr" fontAlgn="b"/>
                      <a:r>
                        <a:rPr lang="en-US" sz="1400" b="0" i="0" u="none" strike="noStrike">
                          <a:solidFill>
                            <a:srgbClr val="000000"/>
                          </a:solidFill>
                          <a:effectLst/>
                          <a:latin typeface="Calibri"/>
                        </a:rPr>
                        <a:t>19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0500">
                <a:tc>
                  <a:txBody>
                    <a:bodyPr/>
                    <a:lstStyle/>
                    <a:p>
                      <a:pPr algn="ctr" fontAlgn="b"/>
                      <a:r>
                        <a:rPr lang="en-US" sz="1400" b="0" i="0" u="none" strike="noStrike">
                          <a:solidFill>
                            <a:srgbClr val="000000"/>
                          </a:solidFill>
                          <a:effectLst/>
                          <a:latin typeface="Calibri"/>
                        </a:rPr>
                        <a:t>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90500">
                <a:tc>
                  <a:txBody>
                    <a:bodyPr/>
                    <a:lstStyle/>
                    <a:p>
                      <a:pPr algn="ctr" fontAlgn="b"/>
                      <a:r>
                        <a:rPr lang="en-US" sz="1400" b="0" i="0" u="none" strike="noStrike">
                          <a:solidFill>
                            <a:srgbClr val="000000"/>
                          </a:solidFill>
                          <a:effectLst/>
                          <a:latin typeface="Calibri"/>
                        </a:rPr>
                        <a:t>Total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341091070"/>
              </p:ext>
            </p:extLst>
          </p:nvPr>
        </p:nvGraphicFramePr>
        <p:xfrm>
          <a:off x="5994400" y="1120913"/>
          <a:ext cx="1778000" cy="5004655"/>
        </p:xfrm>
        <a:graphic>
          <a:graphicData uri="http://schemas.openxmlformats.org/drawingml/2006/table">
            <a:tbl>
              <a:tblPr/>
              <a:tblGrid>
                <a:gridCol w="1172922">
                  <a:extLst>
                    <a:ext uri="{9D8B030D-6E8A-4147-A177-3AD203B41FA5}">
                      <a16:colId xmlns:a16="http://schemas.microsoft.com/office/drawing/2014/main" val="20000"/>
                    </a:ext>
                  </a:extLst>
                </a:gridCol>
                <a:gridCol w="605078">
                  <a:extLst>
                    <a:ext uri="{9D8B030D-6E8A-4147-A177-3AD203B41FA5}">
                      <a16:colId xmlns:a16="http://schemas.microsoft.com/office/drawing/2014/main" val="20001"/>
                    </a:ext>
                  </a:extLst>
                </a:gridCol>
              </a:tblGrid>
              <a:tr h="443315">
                <a:tc>
                  <a:txBody>
                    <a:bodyPr/>
                    <a:lstStyle/>
                    <a:p>
                      <a:pPr algn="ctr" fontAlgn="b"/>
                      <a:r>
                        <a:rPr lang="en-US" sz="1400" b="0" i="0" u="none" strike="noStrike" dirty="0">
                          <a:solidFill>
                            <a:srgbClr val="000000"/>
                          </a:solidFill>
                          <a:effectLst/>
                          <a:latin typeface="Calibri"/>
                        </a:rPr>
                        <a:t>Accumulated (</a:t>
                      </a:r>
                      <a:r>
                        <a:rPr lang="en-US" sz="1400" b="0" i="0" u="none" strike="noStrike" dirty="0" err="1">
                          <a:solidFill>
                            <a:srgbClr val="000000"/>
                          </a:solidFill>
                          <a:effectLst/>
                          <a:latin typeface="Calibri"/>
                        </a:rPr>
                        <a:t>kbp</a:t>
                      </a:r>
                      <a:r>
                        <a:rPr lang="en-US" sz="1400" b="0" i="0" u="none" strike="noStrike" dirty="0">
                          <a:solidFill>
                            <a:srgbClr val="000000"/>
                          </a:solidFill>
                          <a:effectLst/>
                          <a:latin typeface="Calibri"/>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a:t>
                      </a:r>
                    </a:p>
                    <a:p>
                      <a:pPr algn="ctr" fontAlgn="b"/>
                      <a:r>
                        <a:rPr lang="en-US" sz="1400" b="0" i="0" u="none" strike="noStrike" dirty="0">
                          <a:solidFill>
                            <a:srgbClr val="000000"/>
                          </a:solidFill>
                          <a:effectLst/>
                          <a:latin typeface="Calibri"/>
                        </a:rPr>
                        <a:t>ASM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8067">
                <a:tc>
                  <a:txBody>
                    <a:bodyPr/>
                    <a:lstStyle/>
                    <a:p>
                      <a:pPr algn="ctr" fontAlgn="b"/>
                      <a:r>
                        <a:rPr lang="en-US" sz="1400" b="0" i="0" u="none" strike="noStrike">
                          <a:solidFill>
                            <a:srgbClr val="000000"/>
                          </a:solidFill>
                          <a:effectLst/>
                          <a:latin typeface="Calibri"/>
                        </a:rPr>
                        <a:t> 615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8067">
                <a:tc>
                  <a:txBody>
                    <a:bodyPr/>
                    <a:lstStyle/>
                    <a:p>
                      <a:pPr algn="ctr" fontAlgn="b"/>
                      <a:r>
                        <a:rPr lang="en-US" sz="1400" b="0" i="0" u="none" strike="noStrike" dirty="0">
                          <a:solidFill>
                            <a:srgbClr val="000000"/>
                          </a:solidFill>
                          <a:effectLst/>
                          <a:latin typeface="Calibri"/>
                        </a:rPr>
                        <a:t> 1,130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8067">
                <a:tc>
                  <a:txBody>
                    <a:bodyPr/>
                    <a:lstStyle/>
                    <a:p>
                      <a:pPr algn="ctr" fontAlgn="b"/>
                      <a:r>
                        <a:rPr lang="en-US" sz="1400" b="0" i="0" u="none" strike="noStrike">
                          <a:solidFill>
                            <a:srgbClr val="000000"/>
                          </a:solidFill>
                          <a:effectLst/>
                          <a:latin typeface="Calibri"/>
                        </a:rPr>
                        <a:t> 1,642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36%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8067">
                <a:tc>
                  <a:txBody>
                    <a:bodyPr/>
                    <a:lstStyle/>
                    <a:p>
                      <a:pPr algn="ctr" fontAlgn="b"/>
                      <a:r>
                        <a:rPr lang="en-US" sz="1400" b="0" i="0" u="none" strike="noStrike">
                          <a:solidFill>
                            <a:srgbClr val="000000"/>
                          </a:solidFill>
                          <a:effectLst/>
                          <a:latin typeface="Calibri"/>
                        </a:rPr>
                        <a:t> 2,092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8067">
                <a:tc>
                  <a:txBody>
                    <a:bodyPr/>
                    <a:lstStyle/>
                    <a:p>
                      <a:pPr algn="ctr" fontAlgn="b"/>
                      <a:r>
                        <a:rPr lang="en-US" sz="1400" b="0" i="0" u="none" strike="noStrike">
                          <a:solidFill>
                            <a:srgbClr val="000000"/>
                          </a:solidFill>
                          <a:effectLst/>
                          <a:latin typeface="Calibri"/>
                        </a:rPr>
                        <a:t> 2,452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53%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228067">
                <a:tc>
                  <a:txBody>
                    <a:bodyPr/>
                    <a:lstStyle/>
                    <a:p>
                      <a:pPr algn="ctr" fontAlgn="b"/>
                      <a:r>
                        <a:rPr lang="en-US" sz="1400" b="0" i="0" u="none" strike="noStrike">
                          <a:solidFill>
                            <a:srgbClr val="000000"/>
                          </a:solidFill>
                          <a:effectLst/>
                          <a:latin typeface="Calibri"/>
                        </a:rPr>
                        <a:t> 2,808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8067">
                <a:tc>
                  <a:txBody>
                    <a:bodyPr/>
                    <a:lstStyle/>
                    <a:p>
                      <a:pPr algn="ctr" fontAlgn="b"/>
                      <a:r>
                        <a:rPr lang="en-US" sz="1400" b="0" i="0" u="none" strike="noStrike">
                          <a:solidFill>
                            <a:srgbClr val="000000"/>
                          </a:solidFill>
                          <a:effectLst/>
                          <a:latin typeface="Calibri"/>
                        </a:rPr>
                        <a:t> 3,118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8067">
                <a:tc>
                  <a:txBody>
                    <a:bodyPr/>
                    <a:lstStyle/>
                    <a:p>
                      <a:pPr algn="ctr" fontAlgn="b"/>
                      <a:r>
                        <a:rPr lang="en-US" sz="1400" b="0" i="0" u="none" strike="noStrike">
                          <a:solidFill>
                            <a:srgbClr val="000000"/>
                          </a:solidFill>
                          <a:effectLst/>
                          <a:latin typeface="Calibri"/>
                        </a:rPr>
                        <a:t> 3,319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8067">
                <a:tc>
                  <a:txBody>
                    <a:bodyPr/>
                    <a:lstStyle/>
                    <a:p>
                      <a:pPr algn="ctr" fontAlgn="b"/>
                      <a:r>
                        <a:rPr lang="en-US" sz="1400" b="0" i="0" u="none" strike="noStrike">
                          <a:solidFill>
                            <a:srgbClr val="000000"/>
                          </a:solidFill>
                          <a:effectLst/>
                          <a:latin typeface="Calibri"/>
                        </a:rPr>
                        <a:t> 3,508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8067">
                <a:tc>
                  <a:txBody>
                    <a:bodyPr/>
                    <a:lstStyle/>
                    <a:p>
                      <a:pPr algn="ctr" fontAlgn="b"/>
                      <a:r>
                        <a:rPr lang="en-US" sz="1400" b="0" i="0" u="none" strike="noStrike">
                          <a:solidFill>
                            <a:srgbClr val="000000"/>
                          </a:solidFill>
                          <a:effectLst/>
                          <a:latin typeface="Calibri"/>
                        </a:rPr>
                        <a:t> 3,694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8067">
                <a:tc>
                  <a:txBody>
                    <a:bodyPr/>
                    <a:lstStyle/>
                    <a:p>
                      <a:pPr algn="ctr" fontAlgn="b"/>
                      <a:r>
                        <a:rPr lang="en-US" sz="1400" b="0" i="0" u="none" strike="noStrike">
                          <a:solidFill>
                            <a:srgbClr val="000000"/>
                          </a:solidFill>
                          <a:effectLst/>
                          <a:latin typeface="Calibri"/>
                        </a:rPr>
                        <a:t> 3,854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28067">
                <a:tc>
                  <a:txBody>
                    <a:bodyPr/>
                    <a:lstStyle/>
                    <a:p>
                      <a:pPr algn="ctr" fontAlgn="b"/>
                      <a:r>
                        <a:rPr lang="en-US" sz="1400" b="0" i="0" u="none" strike="noStrike">
                          <a:solidFill>
                            <a:srgbClr val="000000"/>
                          </a:solidFill>
                          <a:effectLst/>
                          <a:latin typeface="Calibri"/>
                        </a:rPr>
                        <a:t> 4,004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28067">
                <a:tc>
                  <a:txBody>
                    <a:bodyPr/>
                    <a:lstStyle/>
                    <a:p>
                      <a:pPr algn="ctr" fontAlgn="b"/>
                      <a:r>
                        <a:rPr lang="en-US" sz="1400" b="0" i="0" u="none" strike="noStrike">
                          <a:solidFill>
                            <a:srgbClr val="000000"/>
                          </a:solidFill>
                          <a:effectLst/>
                          <a:latin typeface="Calibri"/>
                        </a:rPr>
                        <a:t> 4,124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28067">
                <a:tc>
                  <a:txBody>
                    <a:bodyPr/>
                    <a:lstStyle/>
                    <a:p>
                      <a:pPr algn="ctr" fontAlgn="b"/>
                      <a:r>
                        <a:rPr lang="en-US" sz="1400" b="0" i="0" u="none" strike="noStrike">
                          <a:solidFill>
                            <a:srgbClr val="000000"/>
                          </a:solidFill>
                          <a:effectLst/>
                          <a:latin typeface="Calibri"/>
                        </a:rPr>
                        <a:t> 4,226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28067">
                <a:tc>
                  <a:txBody>
                    <a:bodyPr/>
                    <a:lstStyle/>
                    <a:p>
                      <a:pPr algn="ctr" fontAlgn="b"/>
                      <a:r>
                        <a:rPr lang="en-US" sz="1400" b="0" i="0" u="none" strike="noStrike">
                          <a:solidFill>
                            <a:srgbClr val="000000"/>
                          </a:solidFill>
                          <a:effectLst/>
                          <a:latin typeface="Calibri"/>
                        </a:rPr>
                        <a:t> 4,321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28067">
                <a:tc>
                  <a:txBody>
                    <a:bodyPr/>
                    <a:lstStyle/>
                    <a:p>
                      <a:pPr algn="ctr" fontAlgn="b"/>
                      <a:r>
                        <a:rPr lang="en-US" sz="1400" b="0" i="0" u="none" strike="noStrike">
                          <a:solidFill>
                            <a:srgbClr val="000000"/>
                          </a:solidFill>
                          <a:effectLst/>
                          <a:latin typeface="Calibri"/>
                        </a:rPr>
                        <a:t> 4,407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28067">
                <a:tc>
                  <a:txBody>
                    <a:bodyPr/>
                    <a:lstStyle/>
                    <a:p>
                      <a:pPr algn="ctr" fontAlgn="b"/>
                      <a:r>
                        <a:rPr lang="en-US" sz="1400" b="0" i="0" u="none" strike="noStrike">
                          <a:solidFill>
                            <a:srgbClr val="000000"/>
                          </a:solidFill>
                          <a:effectLst/>
                          <a:latin typeface="Calibri"/>
                        </a:rPr>
                        <a:t> 4,489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28067">
                <a:tc>
                  <a:txBody>
                    <a:bodyPr/>
                    <a:lstStyle/>
                    <a:p>
                      <a:pPr algn="ctr" fontAlgn="b"/>
                      <a:r>
                        <a:rPr lang="en-US" sz="1400" b="0" i="0" u="none" strike="noStrike">
                          <a:solidFill>
                            <a:srgbClr val="000000"/>
                          </a:solidFill>
                          <a:effectLst/>
                          <a:latin typeface="Calibri"/>
                        </a:rPr>
                        <a:t> 4,543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28067">
                <a:tc>
                  <a:txBody>
                    <a:bodyPr/>
                    <a:lstStyle/>
                    <a:p>
                      <a:pPr algn="ctr" fontAlgn="b"/>
                      <a:r>
                        <a:rPr lang="en-US" sz="1400" b="0" i="0" u="none" strike="noStrike">
                          <a:solidFill>
                            <a:srgbClr val="000000"/>
                          </a:solidFill>
                          <a:effectLst/>
                          <a:latin typeface="Calibri"/>
                        </a:rPr>
                        <a:t> 4,575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28067">
                <a:tc>
                  <a:txBody>
                    <a:bodyPr/>
                    <a:lstStyle/>
                    <a:p>
                      <a:pPr algn="ctr" fontAlgn="b"/>
                      <a:r>
                        <a:rPr lang="en-US" sz="1400" b="0" i="0" u="none" strike="noStrike">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
        <p:nvSpPr>
          <p:cNvPr id="9" name="TextBox 8"/>
          <p:cNvSpPr txBox="1"/>
          <p:nvPr/>
        </p:nvSpPr>
        <p:spPr>
          <a:xfrm>
            <a:off x="2313875" y="2898720"/>
            <a:ext cx="1356462" cy="671851"/>
          </a:xfrm>
          <a:prstGeom prst="rect">
            <a:avLst/>
          </a:prstGeom>
          <a:noFill/>
        </p:spPr>
        <p:txBody>
          <a:bodyPr wrap="none" rtlCol="0">
            <a:spAutoFit/>
          </a:bodyPr>
          <a:lstStyle/>
          <a:p>
            <a:pPr>
              <a:lnSpc>
                <a:spcPct val="150000"/>
              </a:lnSpc>
            </a:pPr>
            <a:r>
              <a:rPr lang="en-US" sz="2800" dirty="0">
                <a:solidFill>
                  <a:srgbClr val="FF0000"/>
                </a:solidFill>
              </a:rPr>
              <a:t>360 </a:t>
            </a:r>
            <a:r>
              <a:rPr lang="en-US" sz="2800" dirty="0" err="1">
                <a:solidFill>
                  <a:srgbClr val="FF0000"/>
                </a:solidFill>
              </a:rPr>
              <a:t>kbp</a:t>
            </a:r>
            <a:endParaRPr lang="en-US" sz="2800" dirty="0">
              <a:solidFill>
                <a:srgbClr val="FF0000"/>
              </a:solidFill>
            </a:endParaRPr>
          </a:p>
        </p:txBody>
      </p:sp>
      <p:sp>
        <p:nvSpPr>
          <p:cNvPr id="3" name="Slide Number Placeholder 2"/>
          <p:cNvSpPr>
            <a:spLocks noGrp="1"/>
          </p:cNvSpPr>
          <p:nvPr>
            <p:ph type="sldNum" sz="quarter" idx="12"/>
          </p:nvPr>
        </p:nvSpPr>
        <p:spPr/>
        <p:txBody>
          <a:bodyPr/>
          <a:lstStyle/>
          <a:p>
            <a:fld id="{9DA039C4-C5F2-1743-BB7A-5D831266C61E}" type="slidenum">
              <a:rPr lang="en-US" smtClean="0"/>
              <a:t>33</a:t>
            </a:fld>
            <a:endParaRPr lang="en-US"/>
          </a:p>
        </p:txBody>
      </p:sp>
    </p:spTree>
    <p:extLst>
      <p:ext uri="{BB962C8B-B14F-4D97-AF65-F5344CB8AC3E}">
        <p14:creationId xmlns:p14="http://schemas.microsoft.com/office/powerpoint/2010/main" val="95677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08"/>
            <a:ext cx="8229600" cy="772987"/>
          </a:xfrm>
        </p:spPr>
        <p:txBody>
          <a:bodyPr>
            <a:normAutofit/>
          </a:bodyPr>
          <a:lstStyle/>
          <a:p>
            <a:r>
              <a:rPr lang="en-US" sz="3200" dirty="0"/>
              <a:t>Assembly statistics – NG50</a:t>
            </a:r>
          </a:p>
        </p:txBody>
      </p:sp>
      <p:sp>
        <p:nvSpPr>
          <p:cNvPr id="4" name="Content Placeholder 3"/>
          <p:cNvSpPr>
            <a:spLocks noGrp="1"/>
          </p:cNvSpPr>
          <p:nvPr>
            <p:ph idx="1"/>
          </p:nvPr>
        </p:nvSpPr>
        <p:spPr>
          <a:xfrm>
            <a:off x="262467" y="5083945"/>
            <a:ext cx="8709254" cy="1272405"/>
          </a:xfrm>
        </p:spPr>
        <p:txBody>
          <a:bodyPr>
            <a:noAutofit/>
          </a:bodyPr>
          <a:lstStyle/>
          <a:p>
            <a:pPr marL="0" indent="0">
              <a:buNone/>
            </a:pPr>
            <a:r>
              <a:rPr lang="en-US" sz="2800" b="1" i="1" dirty="0">
                <a:solidFill>
                  <a:srgbClr val="17375E"/>
                </a:solidFill>
              </a:rPr>
              <a:t>NG50</a:t>
            </a:r>
            <a:r>
              <a:rPr lang="en-US" sz="2800" dirty="0"/>
              <a:t>: The NG50 statistic is the same as N50 except that it is 50% of the known or estimated genome size. This allows for meaningful comparisons between different assemblies. </a:t>
            </a:r>
          </a:p>
          <a:p>
            <a:endParaRPr lang="en-US" sz="2800" dirty="0"/>
          </a:p>
        </p:txBody>
      </p:sp>
      <p:sp>
        <p:nvSpPr>
          <p:cNvPr id="3" name="Slide Number Placeholder 2"/>
          <p:cNvSpPr>
            <a:spLocks noGrp="1"/>
          </p:cNvSpPr>
          <p:nvPr>
            <p:ph type="sldNum" sz="quarter" idx="12"/>
          </p:nvPr>
        </p:nvSpPr>
        <p:spPr/>
        <p:txBody>
          <a:bodyPr/>
          <a:lstStyle/>
          <a:p>
            <a:fld id="{9DA039C4-C5F2-1743-BB7A-5D831266C61E}" type="slidenum">
              <a:rPr lang="en-US" smtClean="0"/>
              <a:t>34</a:t>
            </a:fld>
            <a:endParaRPr lang="en-US"/>
          </a:p>
        </p:txBody>
      </p:sp>
      <p:sp>
        <p:nvSpPr>
          <p:cNvPr id="7" name="Rectangle 6"/>
          <p:cNvSpPr/>
          <p:nvPr/>
        </p:nvSpPr>
        <p:spPr>
          <a:xfrm>
            <a:off x="262466" y="957927"/>
            <a:ext cx="8709255" cy="1815882"/>
          </a:xfrm>
          <a:prstGeom prst="rect">
            <a:avLst/>
          </a:prstGeom>
        </p:spPr>
        <p:txBody>
          <a:bodyPr wrap="square">
            <a:spAutoFit/>
          </a:bodyPr>
          <a:lstStyle/>
          <a:p>
            <a:r>
              <a:rPr lang="en-US" sz="2800" b="1" i="1" dirty="0"/>
              <a:t>Problem of N50:</a:t>
            </a:r>
          </a:p>
          <a:p>
            <a:r>
              <a:rPr lang="en-US" sz="2800" dirty="0"/>
              <a:t>N50 values of the assemblies with significantly different total assembly space (lengths) are usually not comparable. Even if the same data set is used for the assembly.</a:t>
            </a:r>
          </a:p>
        </p:txBody>
      </p:sp>
      <p:sp>
        <p:nvSpPr>
          <p:cNvPr id="8" name="TextBox 7"/>
          <p:cNvSpPr txBox="1"/>
          <p:nvPr/>
        </p:nvSpPr>
        <p:spPr>
          <a:xfrm>
            <a:off x="2811514" y="2908300"/>
            <a:ext cx="1191352" cy="1384995"/>
          </a:xfrm>
          <a:prstGeom prst="rect">
            <a:avLst/>
          </a:prstGeom>
          <a:solidFill>
            <a:schemeClr val="accent5">
              <a:lumMod val="20000"/>
              <a:lumOff val="80000"/>
            </a:schemeClr>
          </a:solidFill>
        </p:spPr>
        <p:txBody>
          <a:bodyPr wrap="none" rtlCol="0">
            <a:spAutoFit/>
          </a:bodyPr>
          <a:lstStyle/>
          <a:p>
            <a:r>
              <a:rPr lang="en-US" sz="2800" b="1" dirty="0">
                <a:solidFill>
                  <a:schemeClr val="tx2">
                    <a:lumMod val="75000"/>
                  </a:schemeClr>
                </a:solidFill>
              </a:rPr>
              <a:t>50,000</a:t>
            </a:r>
          </a:p>
          <a:p>
            <a:r>
              <a:rPr lang="en-US" sz="2800" dirty="0"/>
              <a:t>30,000</a:t>
            </a:r>
          </a:p>
          <a:p>
            <a:r>
              <a:rPr lang="en-US" sz="2800" dirty="0"/>
              <a:t>10,000</a:t>
            </a:r>
          </a:p>
        </p:txBody>
      </p:sp>
      <p:sp>
        <p:nvSpPr>
          <p:cNvPr id="9" name="TextBox 8"/>
          <p:cNvSpPr txBox="1"/>
          <p:nvPr/>
        </p:nvSpPr>
        <p:spPr>
          <a:xfrm>
            <a:off x="4068814" y="2908300"/>
            <a:ext cx="1191352" cy="2246769"/>
          </a:xfrm>
          <a:prstGeom prst="rect">
            <a:avLst/>
          </a:prstGeom>
          <a:solidFill>
            <a:schemeClr val="accent5">
              <a:lumMod val="20000"/>
              <a:lumOff val="80000"/>
            </a:schemeClr>
          </a:solidFill>
        </p:spPr>
        <p:txBody>
          <a:bodyPr wrap="none" rtlCol="0">
            <a:spAutoFit/>
          </a:bodyPr>
          <a:lstStyle/>
          <a:p>
            <a:r>
              <a:rPr lang="en-US" sz="2800" dirty="0"/>
              <a:t>50,000</a:t>
            </a:r>
          </a:p>
          <a:p>
            <a:r>
              <a:rPr lang="en-US" sz="2800" b="1" dirty="0">
                <a:solidFill>
                  <a:srgbClr val="17375E"/>
                </a:solidFill>
              </a:rPr>
              <a:t>40,000</a:t>
            </a:r>
          </a:p>
          <a:p>
            <a:r>
              <a:rPr lang="en-US" sz="2800" dirty="0"/>
              <a:t>30,000</a:t>
            </a:r>
          </a:p>
          <a:p>
            <a:r>
              <a:rPr lang="en-US" sz="2800" dirty="0"/>
              <a:t>20,000</a:t>
            </a:r>
          </a:p>
          <a:p>
            <a:r>
              <a:rPr lang="en-US" sz="2800" dirty="0"/>
              <a:t>10,000</a:t>
            </a:r>
          </a:p>
        </p:txBody>
      </p:sp>
    </p:spTree>
    <p:extLst>
      <p:ext uri="{BB962C8B-B14F-4D97-AF65-F5344CB8AC3E}">
        <p14:creationId xmlns:p14="http://schemas.microsoft.com/office/powerpoint/2010/main" val="269054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An example to determine N50</a:t>
            </a:r>
            <a:r>
              <a:rPr lang="en-US" sz="3200" baseline="0" dirty="0"/>
              <a:t> and NG50</a:t>
            </a:r>
            <a:endParaRPr lang="en-US" sz="3200" dirty="0"/>
          </a:p>
        </p:txBody>
      </p:sp>
      <p:sp>
        <p:nvSpPr>
          <p:cNvPr id="4" name="Content Placeholder 3"/>
          <p:cNvSpPr>
            <a:spLocks noGrp="1"/>
          </p:cNvSpPr>
          <p:nvPr>
            <p:ph idx="1"/>
          </p:nvPr>
        </p:nvSpPr>
        <p:spPr>
          <a:xfrm>
            <a:off x="139700" y="1275089"/>
            <a:ext cx="3796196" cy="1107615"/>
          </a:xfrm>
        </p:spPr>
        <p:txBody>
          <a:bodyPr>
            <a:noAutofit/>
          </a:bodyPr>
          <a:lstStyle/>
          <a:p>
            <a:r>
              <a:rPr lang="en-US" sz="2800" dirty="0"/>
              <a:t>Genome size: 5 </a:t>
            </a:r>
            <a:r>
              <a:rPr lang="en-US" sz="2800" dirty="0" err="1"/>
              <a:t>Mbp</a:t>
            </a:r>
            <a:endParaRPr lang="en-US" sz="2800" dirty="0"/>
          </a:p>
          <a:p>
            <a:r>
              <a:rPr lang="en-US" sz="2800" dirty="0"/>
              <a:t>20 </a:t>
            </a:r>
            <a:r>
              <a:rPr lang="en-US" sz="2800" dirty="0" err="1"/>
              <a:t>contigs</a:t>
            </a:r>
            <a:endParaRPr lang="en-US" sz="2800" dirty="0"/>
          </a:p>
        </p:txBody>
      </p:sp>
      <p:sp>
        <p:nvSpPr>
          <p:cNvPr id="6" name="TextBox 5"/>
          <p:cNvSpPr txBox="1"/>
          <p:nvPr/>
        </p:nvSpPr>
        <p:spPr>
          <a:xfrm>
            <a:off x="102310" y="2858076"/>
            <a:ext cx="3470081" cy="1318181"/>
          </a:xfrm>
          <a:prstGeom prst="rect">
            <a:avLst/>
          </a:prstGeom>
          <a:noFill/>
        </p:spPr>
        <p:txBody>
          <a:bodyPr wrap="square" rtlCol="0">
            <a:spAutoFit/>
          </a:bodyPr>
          <a:lstStyle/>
          <a:p>
            <a:pPr>
              <a:lnSpc>
                <a:spcPct val="150000"/>
              </a:lnSpc>
            </a:pPr>
            <a:r>
              <a:rPr lang="en-US" sz="2800" dirty="0" err="1"/>
              <a:t>contig</a:t>
            </a:r>
            <a:r>
              <a:rPr lang="en-US" sz="2800" dirty="0"/>
              <a:t> N50        360 </a:t>
            </a:r>
            <a:r>
              <a:rPr lang="en-US" sz="2800" dirty="0" err="1"/>
              <a:t>bp</a:t>
            </a:r>
            <a:endParaRPr lang="en-US" sz="2800" dirty="0"/>
          </a:p>
          <a:p>
            <a:pPr>
              <a:lnSpc>
                <a:spcPct val="150000"/>
              </a:lnSpc>
            </a:pPr>
            <a:r>
              <a:rPr lang="en-US" sz="2800" dirty="0" err="1"/>
              <a:t>contig</a:t>
            </a:r>
            <a:r>
              <a:rPr lang="en-US" sz="2800" dirty="0"/>
              <a:t> NG50?</a:t>
            </a:r>
          </a:p>
        </p:txBody>
      </p:sp>
      <p:graphicFrame>
        <p:nvGraphicFramePr>
          <p:cNvPr id="7" name="Table 6"/>
          <p:cNvGraphicFramePr>
            <a:graphicFrameLocks noGrp="1"/>
          </p:cNvGraphicFramePr>
          <p:nvPr>
            <p:extLst>
              <p:ext uri="{D42A27DB-BD31-4B8C-83A1-F6EECF244321}">
                <p14:modId xmlns:p14="http://schemas.microsoft.com/office/powerpoint/2010/main" val="3285833648"/>
              </p:ext>
            </p:extLst>
          </p:nvPr>
        </p:nvGraphicFramePr>
        <p:xfrm>
          <a:off x="4140200" y="1337729"/>
          <a:ext cx="1854200" cy="4973320"/>
        </p:xfrm>
        <a:graphic>
          <a:graphicData uri="http://schemas.openxmlformats.org/drawingml/2006/table">
            <a:tbl>
              <a:tblPr/>
              <a:tblGrid>
                <a:gridCol w="8255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190500">
                <a:tc>
                  <a:txBody>
                    <a:bodyPr/>
                    <a:lstStyle/>
                    <a:p>
                      <a:pPr algn="ctr" fontAlgn="b"/>
                      <a:r>
                        <a:rPr lang="en-US" sz="1400" b="0" i="0" u="none" strike="noStrike">
                          <a:solidFill>
                            <a:srgbClr val="000000"/>
                          </a:solidFill>
                          <a:effectLst/>
                          <a:latin typeface="Calibri"/>
                        </a:rPr>
                        <a:t>ctg_ID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ctg_size (kbp)</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400" b="0" i="0" u="none" strike="noStrike" dirty="0">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400" b="0" i="0" u="none" strike="noStrike">
                          <a:solidFill>
                            <a:srgbClr val="000000"/>
                          </a:solidFill>
                          <a:effectLst/>
                          <a:latin typeface="Calibri"/>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400" b="0" i="0" u="none" strike="noStrike">
                          <a:solidFill>
                            <a:srgbClr val="000000"/>
                          </a:solidFill>
                          <a:effectLst/>
                          <a:latin typeface="Calibri"/>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4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400" b="0" i="0" u="none" strike="noStrike">
                          <a:solidFill>
                            <a:srgbClr val="000000"/>
                          </a:solidFill>
                          <a:effectLst/>
                          <a:latin typeface="Calibri"/>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4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ctr" fontAlgn="b"/>
                      <a:r>
                        <a:rPr lang="en-US" sz="1400" b="0" i="0" u="none" strike="noStrike">
                          <a:solidFill>
                            <a:srgbClr val="000000"/>
                          </a:solidFill>
                          <a:effectLst/>
                          <a:latin typeface="Calibri"/>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ctr" fontAlgn="b"/>
                      <a:r>
                        <a:rPr lang="en-US" sz="1400" b="0" i="0" u="none" strike="noStrike">
                          <a:solidFill>
                            <a:srgbClr val="000000"/>
                          </a:solidFill>
                          <a:effectLst/>
                          <a:latin typeface="Calibri"/>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ctr" fontAlgn="b"/>
                      <a:r>
                        <a:rPr lang="en-US" sz="1400" b="0" i="0" u="none" strike="noStrike">
                          <a:solidFill>
                            <a:srgbClr val="000000"/>
                          </a:solidFill>
                          <a:effectLst/>
                          <a:latin typeface="Calibri"/>
                        </a:rPr>
                        <a:t>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189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b"/>
                      <a:r>
                        <a:rPr lang="en-US" sz="1400" b="0" i="0" u="none" strike="noStrike" dirty="0">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ctr" fontAlgn="b"/>
                      <a:r>
                        <a:rPr lang="en-US" sz="1400" b="0" i="0" u="none" strike="noStrike">
                          <a:solidFill>
                            <a:srgbClr val="000000"/>
                          </a:solidFill>
                          <a:effectLst/>
                          <a:latin typeface="Calibri"/>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ctr" fontAlgn="b"/>
                      <a:r>
                        <a:rPr lang="en-US" sz="14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ctr" fontAlgn="b"/>
                      <a:r>
                        <a:rPr lang="en-US" sz="1400" b="0" i="0" u="none" strike="noStrike">
                          <a:solidFill>
                            <a:srgbClr val="000000"/>
                          </a:solidFill>
                          <a:effectLst/>
                          <a:latin typeface="Calibri"/>
                        </a:rPr>
                        <a:t>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ctr" fontAlgn="b"/>
                      <a:r>
                        <a:rPr lang="en-US" sz="1400" b="0" i="0" u="none" strike="noStrike">
                          <a:solidFill>
                            <a:srgbClr val="000000"/>
                          </a:solidFill>
                          <a:effectLst/>
                          <a:latin typeface="Calibri"/>
                        </a:rPr>
                        <a:t>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a:txBody>
                    <a:bodyPr/>
                    <a:lstStyle/>
                    <a:p>
                      <a:pPr algn="ctr" fontAlgn="b"/>
                      <a:r>
                        <a:rPr lang="en-US" sz="1400" b="0" i="0" u="none" strike="noStrike">
                          <a:solidFill>
                            <a:srgbClr val="000000"/>
                          </a:solidFill>
                          <a:effectLst/>
                          <a:latin typeface="Calibri"/>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90500">
                <a:tc>
                  <a:txBody>
                    <a:bodyPr/>
                    <a:lstStyle/>
                    <a:p>
                      <a:pPr algn="ctr" fontAlgn="b"/>
                      <a:r>
                        <a:rPr lang="en-US" sz="1400" b="0" i="0" u="none" strike="noStrike">
                          <a:solidFill>
                            <a:srgbClr val="000000"/>
                          </a:solidFill>
                          <a:effectLst/>
                          <a:latin typeface="Calibri"/>
                        </a:rPr>
                        <a:t>17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0500">
                <a:tc>
                  <a:txBody>
                    <a:bodyPr/>
                    <a:lstStyle/>
                    <a:p>
                      <a:pPr algn="ctr" fontAlgn="b"/>
                      <a:r>
                        <a:rPr lang="en-US" sz="1400" b="0" i="0" u="none" strike="noStrike">
                          <a:solidFill>
                            <a:srgbClr val="000000"/>
                          </a:solidFill>
                          <a:effectLst/>
                          <a:latin typeface="Calibri"/>
                        </a:rPr>
                        <a:t>18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0500">
                <a:tc>
                  <a:txBody>
                    <a:bodyPr/>
                    <a:lstStyle/>
                    <a:p>
                      <a:pPr algn="ctr" fontAlgn="b"/>
                      <a:r>
                        <a:rPr lang="en-US" sz="1400" b="0" i="0" u="none" strike="noStrike">
                          <a:solidFill>
                            <a:srgbClr val="000000"/>
                          </a:solidFill>
                          <a:effectLst/>
                          <a:latin typeface="Calibri"/>
                        </a:rPr>
                        <a:t>19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0500">
                <a:tc>
                  <a:txBody>
                    <a:bodyPr/>
                    <a:lstStyle/>
                    <a:p>
                      <a:pPr algn="ctr" fontAlgn="b"/>
                      <a:r>
                        <a:rPr lang="en-US" sz="1400" b="0" i="0" u="none" strike="noStrike">
                          <a:solidFill>
                            <a:srgbClr val="000000"/>
                          </a:solidFill>
                          <a:effectLst/>
                          <a:latin typeface="Calibri"/>
                        </a:rPr>
                        <a:t>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90500">
                <a:tc>
                  <a:txBody>
                    <a:bodyPr/>
                    <a:lstStyle/>
                    <a:p>
                      <a:pPr algn="ctr" fontAlgn="b"/>
                      <a:r>
                        <a:rPr lang="en-US" sz="1400" b="0" i="0" u="none" strike="noStrike">
                          <a:solidFill>
                            <a:srgbClr val="000000"/>
                          </a:solidFill>
                          <a:effectLst/>
                          <a:latin typeface="Calibri"/>
                        </a:rPr>
                        <a:t>Total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33597220"/>
              </p:ext>
            </p:extLst>
          </p:nvPr>
        </p:nvGraphicFramePr>
        <p:xfrm>
          <a:off x="5994400" y="1130056"/>
          <a:ext cx="2286000" cy="4960620"/>
        </p:xfrm>
        <a:graphic>
          <a:graphicData uri="http://schemas.openxmlformats.org/drawingml/2006/table">
            <a:tbl>
              <a:tblPr/>
              <a:tblGrid>
                <a:gridCol w="1066800">
                  <a:extLst>
                    <a:ext uri="{9D8B030D-6E8A-4147-A177-3AD203B41FA5}">
                      <a16:colId xmlns:a16="http://schemas.microsoft.com/office/drawing/2014/main" val="20000"/>
                    </a:ext>
                  </a:extLst>
                </a:gridCol>
                <a:gridCol w="550333">
                  <a:extLst>
                    <a:ext uri="{9D8B030D-6E8A-4147-A177-3AD203B41FA5}">
                      <a16:colId xmlns:a16="http://schemas.microsoft.com/office/drawing/2014/main" val="20001"/>
                    </a:ext>
                  </a:extLst>
                </a:gridCol>
                <a:gridCol w="668867">
                  <a:extLst>
                    <a:ext uri="{9D8B030D-6E8A-4147-A177-3AD203B41FA5}">
                      <a16:colId xmlns:a16="http://schemas.microsoft.com/office/drawing/2014/main" val="20002"/>
                    </a:ext>
                  </a:extLst>
                </a:gridCol>
              </a:tblGrid>
              <a:tr h="190500">
                <a:tc>
                  <a:txBody>
                    <a:bodyPr/>
                    <a:lstStyle/>
                    <a:p>
                      <a:pPr algn="ctr" fontAlgn="b"/>
                      <a:r>
                        <a:rPr lang="en-US" sz="1400" b="0" i="0" u="none" strike="noStrike" dirty="0">
                          <a:solidFill>
                            <a:srgbClr val="000000"/>
                          </a:solidFill>
                          <a:effectLst/>
                          <a:latin typeface="Calibri"/>
                        </a:rPr>
                        <a:t>Accumulated (</a:t>
                      </a:r>
                      <a:r>
                        <a:rPr lang="en-US" sz="1400" b="0" i="0" u="none" strike="noStrike" dirty="0" err="1">
                          <a:solidFill>
                            <a:srgbClr val="000000"/>
                          </a:solidFill>
                          <a:effectLst/>
                          <a:latin typeface="Calibri"/>
                        </a:rPr>
                        <a:t>kbp</a:t>
                      </a:r>
                      <a:r>
                        <a:rPr lang="en-US" sz="1400" b="0" i="0" u="none" strike="noStrike" dirty="0">
                          <a:solidFill>
                            <a:srgbClr val="000000"/>
                          </a:solidFill>
                          <a:effectLst/>
                          <a:latin typeface="Calibri"/>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a:t>
                      </a:r>
                    </a:p>
                    <a:p>
                      <a:pPr algn="ctr" fontAlgn="b"/>
                      <a:r>
                        <a:rPr lang="en-US" sz="1400" b="0" i="0" u="none" strike="noStrike" dirty="0">
                          <a:solidFill>
                            <a:srgbClr val="000000"/>
                          </a:solidFill>
                          <a:effectLst/>
                          <a:latin typeface="Calibri"/>
                        </a:rPr>
                        <a:t>ASM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a:t>
                      </a:r>
                    </a:p>
                    <a:p>
                      <a:pPr algn="ctr" fontAlgn="b"/>
                      <a:r>
                        <a:rPr lang="en-US" sz="1400" b="0" i="0" u="none" strike="noStrike" dirty="0">
                          <a:solidFill>
                            <a:srgbClr val="000000"/>
                          </a:solidFill>
                          <a:effectLst/>
                          <a:latin typeface="Calibri"/>
                        </a:rPr>
                        <a:t>genome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400" b="0" i="0" u="none" strike="noStrike">
                          <a:solidFill>
                            <a:srgbClr val="000000"/>
                          </a:solidFill>
                          <a:effectLst/>
                          <a:latin typeface="Calibri"/>
                        </a:rPr>
                        <a:t> 615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400" b="0" i="0" u="none" strike="noStrike" dirty="0">
                          <a:solidFill>
                            <a:srgbClr val="000000"/>
                          </a:solidFill>
                          <a:effectLst/>
                          <a:latin typeface="Calibri"/>
                        </a:rPr>
                        <a:t> 1,130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23%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400" b="0" i="0" u="none" strike="noStrike">
                          <a:solidFill>
                            <a:srgbClr val="000000"/>
                          </a:solidFill>
                          <a:effectLst/>
                          <a:latin typeface="Calibri"/>
                        </a:rPr>
                        <a:t> 1,642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36%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400" b="0" i="0" u="none" strike="noStrike">
                          <a:solidFill>
                            <a:srgbClr val="000000"/>
                          </a:solidFill>
                          <a:effectLst/>
                          <a:latin typeface="Calibri"/>
                        </a:rPr>
                        <a:t> 2,092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400" b="0" i="0" u="none" strike="noStrike">
                          <a:solidFill>
                            <a:srgbClr val="000000"/>
                          </a:solidFill>
                          <a:effectLst/>
                          <a:latin typeface="Calibri"/>
                        </a:rPr>
                        <a:t> 2,452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53%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Calibri"/>
                        </a:rPr>
                        <a:t>49%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400" b="0" i="0" u="none" strike="noStrike" dirty="0">
                          <a:solidFill>
                            <a:srgbClr val="000000"/>
                          </a:solidFill>
                          <a:effectLst/>
                          <a:latin typeface="Calibri"/>
                        </a:rPr>
                        <a:t> 2,808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61%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90500">
                <a:tc>
                  <a:txBody>
                    <a:bodyPr/>
                    <a:lstStyle/>
                    <a:p>
                      <a:pPr algn="ctr" fontAlgn="b"/>
                      <a:r>
                        <a:rPr lang="en-US" sz="1400" b="0" i="0" u="none" strike="noStrike">
                          <a:solidFill>
                            <a:srgbClr val="000000"/>
                          </a:solidFill>
                          <a:effectLst/>
                          <a:latin typeface="Calibri"/>
                        </a:rPr>
                        <a:t> 3,118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ctr" fontAlgn="b"/>
                      <a:r>
                        <a:rPr lang="en-US" sz="1400" b="0" i="0" u="none" strike="noStrike">
                          <a:solidFill>
                            <a:srgbClr val="000000"/>
                          </a:solidFill>
                          <a:effectLst/>
                          <a:latin typeface="Calibri"/>
                        </a:rPr>
                        <a:t> 3,319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72%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ctr" fontAlgn="b"/>
                      <a:r>
                        <a:rPr lang="en-US" sz="1400" b="0" i="0" u="none" strike="noStrike">
                          <a:solidFill>
                            <a:srgbClr val="000000"/>
                          </a:solidFill>
                          <a:effectLst/>
                          <a:latin typeface="Calibri"/>
                        </a:rPr>
                        <a:t> 3,508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b"/>
                      <a:r>
                        <a:rPr lang="en-US" sz="1400" b="0" i="0" u="none" strike="noStrike">
                          <a:solidFill>
                            <a:srgbClr val="000000"/>
                          </a:solidFill>
                          <a:effectLst/>
                          <a:latin typeface="Calibri"/>
                        </a:rPr>
                        <a:t> 3,694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ctr" fontAlgn="b"/>
                      <a:r>
                        <a:rPr lang="en-US" sz="1400" b="0" i="0" u="none" strike="noStrike">
                          <a:solidFill>
                            <a:srgbClr val="000000"/>
                          </a:solidFill>
                          <a:effectLst/>
                          <a:latin typeface="Calibri"/>
                        </a:rPr>
                        <a:t> 3,854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77%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ctr" fontAlgn="b"/>
                      <a:r>
                        <a:rPr lang="en-US" sz="1400" b="0" i="0" u="none" strike="noStrike">
                          <a:solidFill>
                            <a:srgbClr val="000000"/>
                          </a:solidFill>
                          <a:effectLst/>
                          <a:latin typeface="Calibri"/>
                        </a:rPr>
                        <a:t> 4,004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ctr" fontAlgn="b"/>
                      <a:r>
                        <a:rPr lang="en-US" sz="1400" b="0" i="0" u="none" strike="noStrike">
                          <a:solidFill>
                            <a:srgbClr val="000000"/>
                          </a:solidFill>
                          <a:effectLst/>
                          <a:latin typeface="Calibri"/>
                        </a:rPr>
                        <a:t> 4,124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ctr" fontAlgn="b"/>
                      <a:r>
                        <a:rPr lang="en-US" sz="1400" b="0" i="0" u="none" strike="noStrike">
                          <a:solidFill>
                            <a:srgbClr val="000000"/>
                          </a:solidFill>
                          <a:effectLst/>
                          <a:latin typeface="Calibri"/>
                        </a:rPr>
                        <a:t> 4,226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ctr" fontAlgn="b"/>
                      <a:r>
                        <a:rPr lang="en-US" sz="1400" b="0" i="0" u="none" strike="noStrike">
                          <a:solidFill>
                            <a:srgbClr val="000000"/>
                          </a:solidFill>
                          <a:effectLst/>
                          <a:latin typeface="Calibri"/>
                        </a:rPr>
                        <a:t> 4,321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a:txBody>
                    <a:bodyPr/>
                    <a:lstStyle/>
                    <a:p>
                      <a:pPr algn="ctr" fontAlgn="b"/>
                      <a:r>
                        <a:rPr lang="en-US" sz="1400" b="0" i="0" u="none" strike="noStrike">
                          <a:solidFill>
                            <a:srgbClr val="000000"/>
                          </a:solidFill>
                          <a:effectLst/>
                          <a:latin typeface="Calibri"/>
                        </a:rPr>
                        <a:t> 4,407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90500">
                <a:tc>
                  <a:txBody>
                    <a:bodyPr/>
                    <a:lstStyle/>
                    <a:p>
                      <a:pPr algn="ctr" fontAlgn="b"/>
                      <a:r>
                        <a:rPr lang="en-US" sz="1400" b="0" i="0" u="none" strike="noStrike">
                          <a:solidFill>
                            <a:srgbClr val="000000"/>
                          </a:solidFill>
                          <a:effectLst/>
                          <a:latin typeface="Calibri"/>
                        </a:rPr>
                        <a:t> 4,489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0500">
                <a:tc>
                  <a:txBody>
                    <a:bodyPr/>
                    <a:lstStyle/>
                    <a:p>
                      <a:pPr algn="ctr" fontAlgn="b"/>
                      <a:r>
                        <a:rPr lang="en-US" sz="1400" b="0" i="0" u="none" strike="noStrike">
                          <a:solidFill>
                            <a:srgbClr val="000000"/>
                          </a:solidFill>
                          <a:effectLst/>
                          <a:latin typeface="Calibri"/>
                        </a:rPr>
                        <a:t> 4,543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0500">
                <a:tc>
                  <a:txBody>
                    <a:bodyPr/>
                    <a:lstStyle/>
                    <a:p>
                      <a:pPr algn="ctr" fontAlgn="b"/>
                      <a:r>
                        <a:rPr lang="en-US" sz="1400" b="0" i="0" u="none" strike="noStrike">
                          <a:solidFill>
                            <a:srgbClr val="000000"/>
                          </a:solidFill>
                          <a:effectLst/>
                          <a:latin typeface="Calibri"/>
                        </a:rPr>
                        <a:t> 4,575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0500">
                <a:tc>
                  <a:txBody>
                    <a:bodyPr/>
                    <a:lstStyle/>
                    <a:p>
                      <a:pPr algn="ctr" fontAlgn="b"/>
                      <a:r>
                        <a:rPr lang="en-US" sz="1400" b="0" i="0" u="none" strike="noStrike">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
        <p:nvSpPr>
          <p:cNvPr id="9" name="TextBox 8"/>
          <p:cNvSpPr txBox="1"/>
          <p:nvPr/>
        </p:nvSpPr>
        <p:spPr>
          <a:xfrm>
            <a:off x="2312745" y="3540793"/>
            <a:ext cx="1356462" cy="671851"/>
          </a:xfrm>
          <a:prstGeom prst="rect">
            <a:avLst/>
          </a:prstGeom>
          <a:noFill/>
        </p:spPr>
        <p:txBody>
          <a:bodyPr wrap="none" rtlCol="0">
            <a:spAutoFit/>
          </a:bodyPr>
          <a:lstStyle/>
          <a:p>
            <a:pPr>
              <a:lnSpc>
                <a:spcPct val="150000"/>
              </a:lnSpc>
            </a:pPr>
            <a:r>
              <a:rPr lang="en-US" sz="2800" dirty="0">
                <a:solidFill>
                  <a:srgbClr val="FF0000"/>
                </a:solidFill>
              </a:rPr>
              <a:t>356 </a:t>
            </a:r>
            <a:r>
              <a:rPr lang="en-US" sz="2800" dirty="0" err="1">
                <a:solidFill>
                  <a:srgbClr val="FF0000"/>
                </a:solidFill>
              </a:rPr>
              <a:t>kbp</a:t>
            </a:r>
            <a:endParaRPr lang="en-US" sz="2800" dirty="0">
              <a:solidFill>
                <a:srgbClr val="FF0000"/>
              </a:solidFill>
            </a:endParaRPr>
          </a:p>
        </p:txBody>
      </p:sp>
      <p:sp>
        <p:nvSpPr>
          <p:cNvPr id="3" name="Slide Number Placeholder 2"/>
          <p:cNvSpPr>
            <a:spLocks noGrp="1"/>
          </p:cNvSpPr>
          <p:nvPr>
            <p:ph type="sldNum" sz="quarter" idx="12"/>
          </p:nvPr>
        </p:nvSpPr>
        <p:spPr/>
        <p:txBody>
          <a:bodyPr/>
          <a:lstStyle/>
          <a:p>
            <a:fld id="{9DA039C4-C5F2-1743-BB7A-5D831266C61E}" type="slidenum">
              <a:rPr lang="en-US" smtClean="0"/>
              <a:t>35</a:t>
            </a:fld>
            <a:endParaRPr lang="en-US"/>
          </a:p>
        </p:txBody>
      </p:sp>
    </p:spTree>
    <p:extLst>
      <p:ext uri="{BB962C8B-B14F-4D97-AF65-F5344CB8AC3E}">
        <p14:creationId xmlns:p14="http://schemas.microsoft.com/office/powerpoint/2010/main" val="244004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Software for short-read assemblies</a:t>
            </a:r>
          </a:p>
        </p:txBody>
      </p:sp>
      <p:sp>
        <p:nvSpPr>
          <p:cNvPr id="4" name="Slide Number Placeholder 3"/>
          <p:cNvSpPr>
            <a:spLocks noGrp="1"/>
          </p:cNvSpPr>
          <p:nvPr>
            <p:ph type="sldNum" sz="quarter" idx="12"/>
          </p:nvPr>
        </p:nvSpPr>
        <p:spPr/>
        <p:txBody>
          <a:bodyPr/>
          <a:lstStyle/>
          <a:p>
            <a:fld id="{9DA039C4-C5F2-1743-BB7A-5D831266C61E}" type="slidenum">
              <a:rPr lang="en-US" smtClean="0"/>
              <a:t>36</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650717387"/>
              </p:ext>
            </p:extLst>
          </p:nvPr>
        </p:nvGraphicFramePr>
        <p:xfrm>
          <a:off x="106016" y="1279961"/>
          <a:ext cx="8915400" cy="4689083"/>
        </p:xfrm>
        <a:graphic>
          <a:graphicData uri="http://schemas.openxmlformats.org/drawingml/2006/table">
            <a:tbl>
              <a:tblPr/>
              <a:tblGrid>
                <a:gridCol w="2199948">
                  <a:extLst>
                    <a:ext uri="{9D8B030D-6E8A-4147-A177-3AD203B41FA5}">
                      <a16:colId xmlns:a16="http://schemas.microsoft.com/office/drawing/2014/main" val="20000"/>
                    </a:ext>
                  </a:extLst>
                </a:gridCol>
                <a:gridCol w="4175482">
                  <a:extLst>
                    <a:ext uri="{9D8B030D-6E8A-4147-A177-3AD203B41FA5}">
                      <a16:colId xmlns:a16="http://schemas.microsoft.com/office/drawing/2014/main" val="20001"/>
                    </a:ext>
                  </a:extLst>
                </a:gridCol>
                <a:gridCol w="2539970">
                  <a:extLst>
                    <a:ext uri="{9D8B030D-6E8A-4147-A177-3AD203B41FA5}">
                      <a16:colId xmlns:a16="http://schemas.microsoft.com/office/drawing/2014/main" val="20002"/>
                    </a:ext>
                  </a:extLst>
                </a:gridCol>
              </a:tblGrid>
              <a:tr h="204475">
                <a:tc>
                  <a:txBody>
                    <a:bodyPr/>
                    <a:lstStyle/>
                    <a:p>
                      <a:pPr algn="l" fontAlgn="b"/>
                      <a:r>
                        <a:rPr lang="en-US" sz="1800" b="1" i="0" u="none" strike="noStrike" dirty="0">
                          <a:solidFill>
                            <a:srgbClr val="333333"/>
                          </a:solidFill>
                          <a:effectLst/>
                          <a:latin typeface="Arial"/>
                        </a:rPr>
                        <a:t>Software</a:t>
                      </a: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a:solidFill>
                            <a:srgbClr val="333333"/>
                          </a:solidFill>
                          <a:effectLst/>
                          <a:latin typeface="Arial"/>
                        </a:rPr>
                        <a:t>Description</a:t>
                      </a: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err="1">
                          <a:solidFill>
                            <a:srgbClr val="333333"/>
                          </a:solidFill>
                          <a:effectLst/>
                          <a:latin typeface="Arial"/>
                        </a:rPr>
                        <a:t>URLandreference</a:t>
                      </a:r>
                      <a:endParaRPr lang="en-US" sz="1800" b="1" i="0" u="none" strike="noStrike" dirty="0">
                        <a:solidFill>
                          <a:srgbClr val="333333"/>
                        </a:solidFill>
                        <a:effectLst/>
                        <a:latin typeface="Arial"/>
                      </a:endParaRP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6312">
                <a:tc>
                  <a:txBody>
                    <a:bodyPr/>
                    <a:lstStyle/>
                    <a:p>
                      <a:pPr algn="l" fontAlgn="b"/>
                      <a:r>
                        <a:rPr lang="en-US" sz="1800" b="0" i="0" u="none" strike="noStrike" dirty="0">
                          <a:solidFill>
                            <a:srgbClr val="333333"/>
                          </a:solidFill>
                          <a:effectLst/>
                          <a:latin typeface="Arial"/>
                        </a:rPr>
                        <a:t>Velvet</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Original de </a:t>
                      </a:r>
                      <a:r>
                        <a:rPr lang="en-US" sz="1800" b="0" i="0" u="none" strike="noStrike" dirty="0" err="1">
                          <a:solidFill>
                            <a:srgbClr val="333333"/>
                          </a:solidFill>
                          <a:effectLst/>
                          <a:latin typeface="Arial"/>
                        </a:rPr>
                        <a:t>Bruijn</a:t>
                      </a:r>
                      <a:r>
                        <a:rPr lang="en-US" sz="1800" b="0" i="0" u="none" strike="noStrike" dirty="0">
                          <a:solidFill>
                            <a:srgbClr val="333333"/>
                          </a:solidFill>
                          <a:effectLst/>
                          <a:latin typeface="Arial"/>
                        </a:rPr>
                        <a:t> graph assembler</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dzerbino</a:t>
                      </a:r>
                      <a:r>
                        <a:rPr lang="en-US" sz="1200" b="0" i="0" u="none" strike="noStrike" dirty="0">
                          <a:solidFill>
                            <a:srgbClr val="2F5E83"/>
                          </a:solidFill>
                          <a:effectLst/>
                          <a:latin typeface="Arial"/>
                        </a:rPr>
                        <a:t>/velvet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6312">
                <a:tc>
                  <a:txBody>
                    <a:bodyPr/>
                    <a:lstStyle/>
                    <a:p>
                      <a:pPr algn="l" fontAlgn="b"/>
                      <a:r>
                        <a:rPr lang="en-US" sz="1800" b="0" i="0" u="none" strike="noStrike" dirty="0" err="1">
                          <a:solidFill>
                            <a:srgbClr val="333333"/>
                          </a:solidFill>
                          <a:effectLst/>
                          <a:latin typeface="Arial"/>
                        </a:rPr>
                        <a:t>SOAPdenovo</a:t>
                      </a:r>
                      <a:endParaRPr lang="en-US" sz="1800" b="0" i="0" u="none" strike="noStrike" dirty="0">
                        <a:solidFill>
                          <a:srgbClr val="333333"/>
                        </a:solidFill>
                        <a:effectLst/>
                        <a:latin typeface="Arial"/>
                      </a:endParaRP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De Bruijn graph assembler with error-correction step</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a:t>
                      </a:r>
                      <a:r>
                        <a:rPr lang="en-US" sz="1200" b="0" i="0" u="none" strike="noStrike" dirty="0" err="1">
                          <a:solidFill>
                            <a:srgbClr val="2F5E83"/>
                          </a:solidFill>
                          <a:effectLst/>
                          <a:latin typeface="Arial"/>
                        </a:rPr>
                        <a:t>soap.genomics.org.cn</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6312">
                <a:tc>
                  <a:txBody>
                    <a:bodyPr/>
                    <a:lstStyle/>
                    <a:p>
                      <a:pPr algn="l" fontAlgn="b"/>
                      <a:r>
                        <a:rPr lang="en-US" sz="1800" b="0" i="0" u="none" strike="noStrike">
                          <a:solidFill>
                            <a:srgbClr val="333333"/>
                          </a:solidFill>
                          <a:effectLst/>
                          <a:latin typeface="Arial"/>
                        </a:rPr>
                        <a:t>Meraculous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Hybrid k-</a:t>
                      </a:r>
                      <a:r>
                        <a:rPr lang="en-US" sz="1800" b="0" i="0" u="none" strike="noStrike" dirty="0" err="1">
                          <a:solidFill>
                            <a:srgbClr val="333333"/>
                          </a:solidFill>
                          <a:effectLst/>
                          <a:latin typeface="Arial"/>
                        </a:rPr>
                        <a:t>mer</a:t>
                      </a:r>
                      <a:r>
                        <a:rPr lang="en-US" sz="1800" b="0" i="0" u="none" strike="noStrike" dirty="0">
                          <a:solidFill>
                            <a:srgbClr val="333333"/>
                          </a:solidFill>
                          <a:effectLst/>
                          <a:latin typeface="Arial"/>
                        </a:rPr>
                        <a:t>/read-based</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jgi.doe.gov</a:t>
                      </a:r>
                      <a:r>
                        <a:rPr lang="en-US" sz="1200" b="0" i="0" u="none" strike="noStrike" dirty="0">
                          <a:solidFill>
                            <a:srgbClr val="2F5E83"/>
                          </a:solidFill>
                          <a:effectLst/>
                          <a:latin typeface="Arial"/>
                        </a:rPr>
                        <a:t>/data-and-tools/</a:t>
                      </a:r>
                      <a:r>
                        <a:rPr lang="en-US" sz="1200" b="0" i="0" u="none" strike="noStrike" dirty="0" err="1">
                          <a:solidFill>
                            <a:srgbClr val="2F5E83"/>
                          </a:solidFill>
                          <a:effectLst/>
                          <a:latin typeface="Arial"/>
                        </a:rPr>
                        <a:t>meraculous</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6312">
                <a:tc>
                  <a:txBody>
                    <a:bodyPr/>
                    <a:lstStyle/>
                    <a:p>
                      <a:pPr algn="l" fontAlgn="b"/>
                      <a:r>
                        <a:rPr lang="en-US" sz="1800" b="0" i="0" u="none" strike="noStrike">
                          <a:solidFill>
                            <a:srgbClr val="333333"/>
                          </a:solidFill>
                          <a:effectLst/>
                          <a:latin typeface="Arial"/>
                        </a:rPr>
                        <a:t>ALLPATHS-LG</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Uses </a:t>
                      </a:r>
                      <a:r>
                        <a:rPr lang="en-US" sz="1800" b="0" i="0" u="none" strike="noStrike" dirty="0" err="1">
                          <a:solidFill>
                            <a:srgbClr val="333333"/>
                          </a:solidFill>
                          <a:effectLst/>
                          <a:latin typeface="Arial"/>
                        </a:rPr>
                        <a:t>unipath</a:t>
                      </a:r>
                      <a:r>
                        <a:rPr lang="en-US" sz="1800" b="0" i="0" u="none" strike="noStrike" dirty="0">
                          <a:solidFill>
                            <a:srgbClr val="333333"/>
                          </a:solidFill>
                          <a:effectLst/>
                          <a:latin typeface="Arial"/>
                        </a:rPr>
                        <a:t> graph to collapse repeats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a:t>
                      </a:r>
                      <a:r>
                        <a:rPr lang="en-US" sz="1200" b="0" i="0" u="none" strike="noStrike" dirty="0" err="1">
                          <a:solidFill>
                            <a:srgbClr val="2F5E83"/>
                          </a:solidFill>
                          <a:effectLst/>
                          <a:latin typeface="Arial"/>
                        </a:rPr>
                        <a:t>software.broadinstitute.org</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allpaths</a:t>
                      </a:r>
                      <a:r>
                        <a:rPr lang="en-US" sz="1200" b="0" i="0" u="none" strike="noStrike" dirty="0">
                          <a:solidFill>
                            <a:srgbClr val="2F5E83"/>
                          </a:solidFill>
                          <a:effectLst/>
                          <a:latin typeface="Arial"/>
                        </a:rPr>
                        <a:t>-lg/blog/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6312">
                <a:tc>
                  <a:txBody>
                    <a:bodyPr/>
                    <a:lstStyle/>
                    <a:p>
                      <a:pPr algn="l" fontAlgn="b"/>
                      <a:r>
                        <a:rPr lang="en-US" sz="1800" b="0" i="0" u="none" strike="noStrike">
                          <a:solidFill>
                            <a:srgbClr val="333333"/>
                          </a:solidFill>
                          <a:effectLst/>
                          <a:latin typeface="Arial"/>
                        </a:rPr>
                        <a:t>SGA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Uses string graphs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jts</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sga</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6312">
                <a:tc>
                  <a:txBody>
                    <a:bodyPr/>
                    <a:lstStyle/>
                    <a:p>
                      <a:pPr algn="l" fontAlgn="b"/>
                      <a:r>
                        <a:rPr lang="en-US" sz="1800" b="0" i="0" u="none" strike="noStrike">
                          <a:solidFill>
                            <a:srgbClr val="333333"/>
                          </a:solidFill>
                          <a:effectLst/>
                          <a:latin typeface="Arial"/>
                        </a:rPr>
                        <a:t>ABySS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Represents de </a:t>
                      </a:r>
                      <a:r>
                        <a:rPr lang="en-US" sz="1800" b="0" i="0" u="none" strike="noStrike" dirty="0" err="1">
                          <a:solidFill>
                            <a:srgbClr val="333333"/>
                          </a:solidFill>
                          <a:effectLst/>
                          <a:latin typeface="Arial"/>
                        </a:rPr>
                        <a:t>Bruijn</a:t>
                      </a:r>
                      <a:r>
                        <a:rPr lang="en-US" sz="1800" b="0" i="0" u="none" strike="noStrike" dirty="0">
                          <a:solidFill>
                            <a:srgbClr val="333333"/>
                          </a:solidFill>
                          <a:effectLst/>
                          <a:latin typeface="Arial"/>
                        </a:rPr>
                        <a:t> graph with a Bloom filter</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bcgsc</a:t>
                      </a:r>
                      <a:r>
                        <a:rPr lang="en-US" sz="1200" b="0" i="0" u="none" strike="noStrike" dirty="0">
                          <a:solidFill>
                            <a:srgbClr val="2F5E83"/>
                          </a:solidFill>
                          <a:effectLst/>
                          <a:latin typeface="Arial"/>
                        </a:rPr>
                        <a:t>/abyss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6312">
                <a:tc>
                  <a:txBody>
                    <a:bodyPr/>
                    <a:lstStyle/>
                    <a:p>
                      <a:pPr algn="l" fontAlgn="b"/>
                      <a:r>
                        <a:rPr lang="en-US" sz="1800" b="0" i="0" u="none" strike="noStrike" dirty="0">
                          <a:solidFill>
                            <a:srgbClr val="333333"/>
                          </a:solidFill>
                          <a:effectLst/>
                          <a:latin typeface="Arial"/>
                        </a:rPr>
                        <a:t>DISCOVAR de novo</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Requires 250-bp PCR-free reads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software.broadinstitute.org</a:t>
                      </a:r>
                      <a:r>
                        <a:rPr lang="en-US" sz="1200" b="0" i="0" u="none" strike="noStrike" dirty="0">
                          <a:solidFill>
                            <a:srgbClr val="2F5E83"/>
                          </a:solidFill>
                          <a:effectLst/>
                          <a:latin typeface="Arial"/>
                        </a:rPr>
                        <a:t>/software/</a:t>
                      </a:r>
                      <a:r>
                        <a:rPr lang="en-US" sz="1200" b="0" i="0" u="none" strike="noStrike" dirty="0" err="1">
                          <a:solidFill>
                            <a:srgbClr val="2F5E83"/>
                          </a:solidFill>
                          <a:effectLst/>
                          <a:latin typeface="Arial"/>
                        </a:rPr>
                        <a:t>discovar</a:t>
                      </a:r>
                      <a:r>
                        <a:rPr lang="en-US" sz="1200" b="0" i="0" u="none" strike="noStrike" dirty="0">
                          <a:solidFill>
                            <a:srgbClr val="2F5E83"/>
                          </a:solidFill>
                          <a:effectLst/>
                          <a:latin typeface="Arial"/>
                        </a:rPr>
                        <a:t>/blog/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6312">
                <a:tc>
                  <a:txBody>
                    <a:bodyPr/>
                    <a:lstStyle/>
                    <a:p>
                      <a:pPr algn="l" fontAlgn="b"/>
                      <a:r>
                        <a:rPr lang="en-US" sz="1800" b="0" i="0" u="none" strike="noStrike" dirty="0">
                          <a:solidFill>
                            <a:srgbClr val="333333"/>
                          </a:solidFill>
                          <a:effectLst/>
                          <a:latin typeface="Arial"/>
                        </a:rPr>
                        <a:t>Supernova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Assembles 10× linked reads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/10XGenomics/supernova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299375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1">
            <a:extLst>
              <a:ext uri="{FF2B5EF4-FFF2-40B4-BE49-F238E27FC236}">
                <a16:creationId xmlns:a16="http://schemas.microsoft.com/office/drawing/2014/main" id="{96DB88E7-EB99-2C49-AA32-1CB41BF4E51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11F3F59B-2245-9B44-85F2-D4D23814A96E}" type="slidenum">
              <a:rPr lang="en-US" altLang="en-US" sz="1200" smtClean="0">
                <a:solidFill>
                  <a:srgbClr val="898989"/>
                </a:solidFill>
              </a:rPr>
              <a:pPr>
                <a:spcBef>
                  <a:spcPct val="0"/>
                </a:spcBef>
                <a:buFontTx/>
                <a:buNone/>
              </a:pPr>
              <a:t>37</a:t>
            </a:fld>
            <a:endParaRPr lang="en-US" altLang="en-US" sz="1200">
              <a:solidFill>
                <a:srgbClr val="898989"/>
              </a:solidFill>
            </a:endParaRPr>
          </a:p>
        </p:txBody>
      </p:sp>
      <p:pic>
        <p:nvPicPr>
          <p:cNvPr id="44034" name="Picture 2" descr="PacBio_progress2014.png">
            <a:extLst>
              <a:ext uri="{FF2B5EF4-FFF2-40B4-BE49-F238E27FC236}">
                <a16:creationId xmlns:a16="http://schemas.microsoft.com/office/drawing/2014/main" id="{E61A073C-8477-AB41-AD6D-91AE4CB7C2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175" y="1495425"/>
            <a:ext cx="8647113" cy="350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extBox 3">
            <a:extLst>
              <a:ext uri="{FF2B5EF4-FFF2-40B4-BE49-F238E27FC236}">
                <a16:creationId xmlns:a16="http://schemas.microsoft.com/office/drawing/2014/main" id="{1F89EF1B-48B9-B34B-9815-E82949C705B4}"/>
              </a:ext>
            </a:extLst>
          </p:cNvPr>
          <p:cNvSpPr txBox="1">
            <a:spLocks noChangeArrowheads="1"/>
          </p:cNvSpPr>
          <p:nvPr/>
        </p:nvSpPr>
        <p:spPr bwMode="auto">
          <a:xfrm>
            <a:off x="336550" y="5097463"/>
            <a:ext cx="83502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a:latin typeface="Arial" panose="020B0604020202020204" pitchFamily="34" charset="0"/>
              </a:rPr>
              <a:t>PacBio has solved </a:t>
            </a:r>
            <a:r>
              <a:rPr lang="en-US" altLang="en-US" sz="2400" i="1">
                <a:latin typeface="Arial" panose="020B0604020202020204" pitchFamily="34" charset="0"/>
              </a:rPr>
              <a:t>de novo </a:t>
            </a:r>
            <a:r>
              <a:rPr lang="en-US" altLang="en-US" sz="2400">
                <a:latin typeface="Arial" panose="020B0604020202020204" pitchFamily="34" charset="0"/>
              </a:rPr>
              <a:t>assemblies of most bacterial genomes and it will solve assemblies of small “simple” genomes (e.g., &lt;500 Mbp) with increasing read length and improved sequencing quality.</a:t>
            </a:r>
          </a:p>
        </p:txBody>
      </p:sp>
      <p:sp>
        <p:nvSpPr>
          <p:cNvPr id="44036" name="Title 4">
            <a:extLst>
              <a:ext uri="{FF2B5EF4-FFF2-40B4-BE49-F238E27FC236}">
                <a16:creationId xmlns:a16="http://schemas.microsoft.com/office/drawing/2014/main" id="{DF43B44C-6F55-4D4A-A815-3AC6BDB1940B}"/>
              </a:ext>
            </a:extLst>
          </p:cNvPr>
          <p:cNvSpPr>
            <a:spLocks noGrp="1"/>
          </p:cNvSpPr>
          <p:nvPr>
            <p:ph type="title" idx="4294967295"/>
          </p:nvPr>
        </p:nvSpPr>
        <p:spPr/>
        <p:txBody>
          <a:bodyPr>
            <a:normAutofit/>
          </a:bodyPr>
          <a:lstStyle/>
          <a:p>
            <a:r>
              <a:rPr lang="en-US" altLang="en-US" sz="3200" dirty="0">
                <a:ea typeface="ＭＳ Ｐゴシック" panose="020B0600070205080204" pitchFamily="34" charset="-128"/>
              </a:rPr>
              <a:t>PacBio for genome assembly</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Long-read assemblies and polishing</a:t>
            </a:r>
          </a:p>
        </p:txBody>
      </p:sp>
      <p:sp>
        <p:nvSpPr>
          <p:cNvPr id="4" name="Slide Number Placeholder 3"/>
          <p:cNvSpPr>
            <a:spLocks noGrp="1"/>
          </p:cNvSpPr>
          <p:nvPr>
            <p:ph type="sldNum" sz="quarter" idx="12"/>
          </p:nvPr>
        </p:nvSpPr>
        <p:spPr/>
        <p:txBody>
          <a:bodyPr/>
          <a:lstStyle/>
          <a:p>
            <a:fld id="{9DA039C4-C5F2-1743-BB7A-5D831266C61E}" type="slidenum">
              <a:rPr lang="en-US" smtClean="0"/>
              <a:t>38</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820193359"/>
              </p:ext>
            </p:extLst>
          </p:nvPr>
        </p:nvGraphicFramePr>
        <p:xfrm>
          <a:off x="119270" y="967464"/>
          <a:ext cx="8905460" cy="5388886"/>
        </p:xfrm>
        <a:graphic>
          <a:graphicData uri="http://schemas.openxmlformats.org/drawingml/2006/table">
            <a:tbl>
              <a:tblPr/>
              <a:tblGrid>
                <a:gridCol w="1352668">
                  <a:extLst>
                    <a:ext uri="{9D8B030D-6E8A-4147-A177-3AD203B41FA5}">
                      <a16:colId xmlns:a16="http://schemas.microsoft.com/office/drawing/2014/main" val="20000"/>
                    </a:ext>
                  </a:extLst>
                </a:gridCol>
                <a:gridCol w="4711148">
                  <a:extLst>
                    <a:ext uri="{9D8B030D-6E8A-4147-A177-3AD203B41FA5}">
                      <a16:colId xmlns:a16="http://schemas.microsoft.com/office/drawing/2014/main" val="20001"/>
                    </a:ext>
                  </a:extLst>
                </a:gridCol>
                <a:gridCol w="2841644">
                  <a:extLst>
                    <a:ext uri="{9D8B030D-6E8A-4147-A177-3AD203B41FA5}">
                      <a16:colId xmlns:a16="http://schemas.microsoft.com/office/drawing/2014/main" val="20002"/>
                    </a:ext>
                  </a:extLst>
                </a:gridCol>
              </a:tblGrid>
              <a:tr h="356312">
                <a:tc gridSpan="2">
                  <a:txBody>
                    <a:bodyPr/>
                    <a:lstStyle/>
                    <a:p>
                      <a:pPr algn="l" fontAlgn="b"/>
                      <a:r>
                        <a:rPr lang="en-US" sz="1800" b="1" i="0" u="none" strike="noStrike" dirty="0">
                          <a:solidFill>
                            <a:srgbClr val="333333"/>
                          </a:solidFill>
                          <a:effectLst/>
                          <a:latin typeface="Arial"/>
                        </a:rPr>
                        <a:t>Long-read assemblies</a:t>
                      </a:r>
                    </a:p>
                  </a:txBody>
                  <a:tcPr marL="10123" marR="10123" marT="80980" marB="8098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800" b="0" i="0" u="none" strike="noStrike">
                        <a:solidFill>
                          <a:srgbClr val="000000"/>
                        </a:solidFill>
                        <a:effectLst/>
                        <a:latin typeface="Calibri"/>
                      </a:endParaRPr>
                    </a:p>
                  </a:txBody>
                  <a:tcPr marL="10123" marR="10123" marT="10123" marB="0" anchor="b">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4475">
                <a:tc>
                  <a:txBody>
                    <a:bodyPr/>
                    <a:lstStyle/>
                    <a:p>
                      <a:pPr algn="l" fontAlgn="b"/>
                      <a:r>
                        <a:rPr lang="en-US" sz="1800" b="1" i="0" u="none" strike="noStrike" dirty="0">
                          <a:solidFill>
                            <a:srgbClr val="333333"/>
                          </a:solidFill>
                          <a:effectLst/>
                          <a:latin typeface="Arial"/>
                        </a:rPr>
                        <a:t>Software</a:t>
                      </a: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a:solidFill>
                            <a:srgbClr val="333333"/>
                          </a:solidFill>
                          <a:effectLst/>
                          <a:latin typeface="Arial"/>
                        </a:rPr>
                        <a:t>Description</a:t>
                      </a: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a:solidFill>
                            <a:srgbClr val="333333"/>
                          </a:solidFill>
                          <a:effectLst/>
                          <a:latin typeface="Arial"/>
                        </a:rPr>
                        <a:t>URLandreference</a:t>
                      </a: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6312">
                <a:tc>
                  <a:txBody>
                    <a:bodyPr/>
                    <a:lstStyle/>
                    <a:p>
                      <a:pPr algn="l" fontAlgn="b"/>
                      <a:r>
                        <a:rPr lang="en-US" sz="1800" b="0" i="0" u="none" strike="noStrike" dirty="0">
                          <a:solidFill>
                            <a:srgbClr val="333333"/>
                          </a:solidFill>
                          <a:effectLst/>
                          <a:latin typeface="Arial"/>
                        </a:rPr>
                        <a:t>HGAP</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Error correction, OLC assembly, polishing</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PacificBiosciences</a:t>
                      </a:r>
                      <a:r>
                        <a:rPr lang="en-US" sz="1200" b="0" i="0" u="none" strike="noStrike" dirty="0">
                          <a:solidFill>
                            <a:srgbClr val="2F5E83"/>
                          </a:solidFill>
                          <a:effectLst/>
                          <a:latin typeface="Arial"/>
                        </a:rPr>
                        <a:t>/Bioinformatics-Training/wiki/HGAP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6312">
                <a:tc>
                  <a:txBody>
                    <a:bodyPr/>
                    <a:lstStyle/>
                    <a:p>
                      <a:pPr algn="l" fontAlgn="b"/>
                      <a:r>
                        <a:rPr lang="en-US" sz="1800" b="1" i="0" u="none" strike="noStrike" dirty="0" err="1">
                          <a:solidFill>
                            <a:schemeClr val="accent3">
                              <a:lumMod val="50000"/>
                            </a:schemeClr>
                          </a:solidFill>
                          <a:effectLst/>
                          <a:latin typeface="Arial"/>
                        </a:rPr>
                        <a:t>Canu</a:t>
                      </a:r>
                      <a:endParaRPr lang="en-US" sz="1800" b="1" i="0" u="none" strike="noStrike" dirty="0">
                        <a:solidFill>
                          <a:schemeClr val="accent3">
                            <a:lumMod val="50000"/>
                          </a:schemeClr>
                        </a:solidFill>
                        <a:effectLst/>
                        <a:latin typeface="Arial"/>
                      </a:endParaRP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a:solidFill>
                            <a:schemeClr val="accent3">
                              <a:lumMod val="50000"/>
                            </a:schemeClr>
                          </a:solidFill>
                          <a:effectLst/>
                          <a:latin typeface="Arial"/>
                        </a:rPr>
                        <a:t>K-</a:t>
                      </a:r>
                      <a:r>
                        <a:rPr lang="en-US" sz="1800" b="1" i="0" u="none" strike="noStrike" dirty="0" err="1">
                          <a:solidFill>
                            <a:schemeClr val="accent3">
                              <a:lumMod val="50000"/>
                            </a:schemeClr>
                          </a:solidFill>
                          <a:effectLst/>
                          <a:latin typeface="Arial"/>
                        </a:rPr>
                        <a:t>mer</a:t>
                      </a:r>
                      <a:r>
                        <a:rPr lang="en-US" sz="1800" b="1" i="0" u="none" strike="noStrike" dirty="0">
                          <a:solidFill>
                            <a:schemeClr val="accent3">
                              <a:lumMod val="50000"/>
                            </a:schemeClr>
                          </a:solidFill>
                          <a:effectLst/>
                          <a:latin typeface="Arial"/>
                        </a:rPr>
                        <a:t>-based overlap computation</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chemeClr val="accent3">
                              <a:lumMod val="50000"/>
                            </a:schemeClr>
                          </a:solidFill>
                          <a:effectLst/>
                          <a:latin typeface="Arial"/>
                        </a:rPr>
                        <a:t>https://</a:t>
                      </a:r>
                      <a:r>
                        <a:rPr lang="en-US" sz="1200" b="1" i="0" u="none" strike="noStrike" dirty="0" err="1">
                          <a:solidFill>
                            <a:schemeClr val="accent3">
                              <a:lumMod val="50000"/>
                            </a:schemeClr>
                          </a:solidFill>
                          <a:effectLst/>
                          <a:latin typeface="Arial"/>
                        </a:rPr>
                        <a:t>github.com</a:t>
                      </a:r>
                      <a:r>
                        <a:rPr lang="en-US" sz="1200" b="1" i="0" u="none" strike="noStrike" dirty="0">
                          <a:solidFill>
                            <a:schemeClr val="accent3">
                              <a:lumMod val="50000"/>
                            </a:schemeClr>
                          </a:solidFill>
                          <a:effectLst/>
                          <a:latin typeface="Arial"/>
                        </a:rPr>
                        <a:t>/</a:t>
                      </a:r>
                      <a:r>
                        <a:rPr lang="en-US" sz="1200" b="1" i="0" u="none" strike="noStrike" dirty="0" err="1">
                          <a:solidFill>
                            <a:schemeClr val="accent3">
                              <a:lumMod val="50000"/>
                            </a:schemeClr>
                          </a:solidFill>
                          <a:effectLst/>
                          <a:latin typeface="Arial"/>
                        </a:rPr>
                        <a:t>marbl</a:t>
                      </a:r>
                      <a:r>
                        <a:rPr lang="en-US" sz="1200" b="1" i="0" u="none" strike="noStrike" dirty="0">
                          <a:solidFill>
                            <a:schemeClr val="accent3">
                              <a:lumMod val="50000"/>
                            </a:schemeClr>
                          </a:solidFill>
                          <a:effectLst/>
                          <a:latin typeface="Arial"/>
                        </a:rPr>
                        <a:t>/</a:t>
                      </a:r>
                      <a:r>
                        <a:rPr lang="en-US" sz="1200" b="1" i="0" u="none" strike="noStrike" dirty="0" err="1">
                          <a:solidFill>
                            <a:schemeClr val="accent3">
                              <a:lumMod val="50000"/>
                            </a:schemeClr>
                          </a:solidFill>
                          <a:effectLst/>
                          <a:latin typeface="Arial"/>
                        </a:rPr>
                        <a:t>canu</a:t>
                      </a:r>
                      <a:r>
                        <a:rPr lang="en-US" sz="1200" b="1" i="0" u="none" strike="noStrike" dirty="0">
                          <a:solidFill>
                            <a:schemeClr val="accent3">
                              <a:lumMod val="50000"/>
                            </a:schemeClr>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6312">
                <a:tc>
                  <a:txBody>
                    <a:bodyPr/>
                    <a:lstStyle/>
                    <a:p>
                      <a:pPr algn="l" fontAlgn="b"/>
                      <a:r>
                        <a:rPr lang="en-US" sz="1800" b="0" i="0" u="none" strike="noStrike">
                          <a:solidFill>
                            <a:srgbClr val="333333"/>
                          </a:solidFill>
                          <a:effectLst/>
                          <a:latin typeface="Arial"/>
                        </a:rPr>
                        <a:t>FALCON</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Assembles phased diploid genomes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PacificBiosciences</a:t>
                      </a:r>
                      <a:r>
                        <a:rPr lang="en-US" sz="1200" b="0" i="0" u="none" strike="noStrike" dirty="0">
                          <a:solidFill>
                            <a:srgbClr val="2F5E83"/>
                          </a:solidFill>
                          <a:effectLst/>
                          <a:latin typeface="Arial"/>
                        </a:rPr>
                        <a:t>/FALCON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6312">
                <a:tc>
                  <a:txBody>
                    <a:bodyPr/>
                    <a:lstStyle/>
                    <a:p>
                      <a:pPr algn="l" fontAlgn="b"/>
                      <a:r>
                        <a:rPr lang="en-US" sz="1800" b="0" i="0" u="none" strike="noStrike">
                          <a:solidFill>
                            <a:srgbClr val="333333"/>
                          </a:solidFill>
                          <a:effectLst/>
                          <a:latin typeface="Arial"/>
                        </a:rPr>
                        <a:t>Flye</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Uses A-</a:t>
                      </a:r>
                      <a:r>
                        <a:rPr lang="en-US" sz="1800" b="0" i="0" u="none" strike="noStrike" dirty="0" err="1">
                          <a:solidFill>
                            <a:srgbClr val="333333"/>
                          </a:solidFill>
                          <a:effectLst/>
                          <a:latin typeface="Arial"/>
                        </a:rPr>
                        <a:t>Bruijn</a:t>
                      </a:r>
                      <a:r>
                        <a:rPr lang="en-US" sz="1800" b="0" i="0" u="none" strike="noStrike" dirty="0">
                          <a:solidFill>
                            <a:srgbClr val="333333"/>
                          </a:solidFill>
                          <a:effectLst/>
                          <a:latin typeface="Arial"/>
                        </a:rPr>
                        <a:t> graph</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fenderglass</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Flye</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6312">
                <a:tc>
                  <a:txBody>
                    <a:bodyPr/>
                    <a:lstStyle/>
                    <a:p>
                      <a:pPr algn="l" fontAlgn="b"/>
                      <a:r>
                        <a:rPr lang="en-US" sz="1800" b="0" i="0" u="none" strike="noStrike" dirty="0" err="1">
                          <a:solidFill>
                            <a:srgbClr val="333333"/>
                          </a:solidFill>
                          <a:effectLst/>
                          <a:latin typeface="Arial"/>
                        </a:rPr>
                        <a:t>Miniasm</a:t>
                      </a:r>
                      <a:endParaRPr lang="en-US" sz="1800" b="0" i="0" u="none" strike="noStrike" dirty="0">
                        <a:solidFill>
                          <a:srgbClr val="333333"/>
                        </a:solidFill>
                        <a:effectLst/>
                        <a:latin typeface="Arial"/>
                      </a:endParaRP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Fast, but no error correction</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/lh3/</a:t>
                      </a:r>
                      <a:r>
                        <a:rPr lang="en-US" sz="1200" b="0" i="0" u="none" strike="noStrike" dirty="0" err="1">
                          <a:solidFill>
                            <a:srgbClr val="2F5E83"/>
                          </a:solidFill>
                          <a:effectLst/>
                          <a:latin typeface="Arial"/>
                        </a:rPr>
                        <a:t>miniasm</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algn="l" fontAlgn="b"/>
                      <a:r>
                        <a:rPr lang="en-US" sz="1800" b="1" i="0" u="none" strike="noStrike" dirty="0">
                          <a:solidFill>
                            <a:srgbClr val="333333"/>
                          </a:solidFill>
                          <a:effectLst/>
                          <a:latin typeface="Arial"/>
                        </a:rPr>
                        <a:t>Polishing</a:t>
                      </a:r>
                    </a:p>
                  </a:txBody>
                  <a:tcPr marR="10123" marT="80980" marB="8098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800" b="0" i="0" u="none" strike="noStrike" dirty="0">
                        <a:solidFill>
                          <a:srgbClr val="000000"/>
                        </a:solidFill>
                        <a:effectLst/>
                        <a:latin typeface="Calibri"/>
                      </a:endParaRPr>
                    </a:p>
                  </a:txBody>
                  <a:tcPr marR="10123" marT="10123"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n-US" sz="1800" b="0" i="0" u="none" strike="noStrike" dirty="0">
                        <a:solidFill>
                          <a:srgbClr val="000000"/>
                        </a:solidFill>
                        <a:effectLst/>
                        <a:latin typeface="Calibri"/>
                      </a:endParaRPr>
                    </a:p>
                  </a:txBody>
                  <a:tcPr marR="10123" marT="10123" marB="0">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04475">
                <a:tc>
                  <a:txBody>
                    <a:bodyPr/>
                    <a:lstStyle/>
                    <a:p>
                      <a:pPr algn="l" fontAlgn="b"/>
                      <a:r>
                        <a:rPr lang="en-US" sz="1800" b="1" i="0" u="none" strike="noStrike" dirty="0">
                          <a:solidFill>
                            <a:srgbClr val="333333"/>
                          </a:solidFill>
                          <a:effectLst/>
                          <a:latin typeface="Arial"/>
                        </a:rPr>
                        <a:t>Software</a:t>
                      </a:r>
                    </a:p>
                  </a:txBody>
                  <a:tcPr marR="10123" marT="1012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a:solidFill>
                            <a:srgbClr val="333333"/>
                          </a:solidFill>
                          <a:effectLst/>
                          <a:latin typeface="Arial"/>
                        </a:rPr>
                        <a:t>Description</a:t>
                      </a:r>
                    </a:p>
                  </a:txBody>
                  <a:tcPr marR="10123" marT="1012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err="1">
                          <a:solidFill>
                            <a:srgbClr val="333333"/>
                          </a:solidFill>
                          <a:effectLst/>
                          <a:latin typeface="Arial"/>
                        </a:rPr>
                        <a:t>URLandreference</a:t>
                      </a:r>
                      <a:endParaRPr lang="en-US" sz="1800" b="1" i="0" u="none" strike="noStrike" dirty="0">
                        <a:solidFill>
                          <a:srgbClr val="333333"/>
                        </a:solidFill>
                        <a:effectLst/>
                        <a:latin typeface="Arial"/>
                      </a:endParaRPr>
                    </a:p>
                  </a:txBody>
                  <a:tcPr marR="10123" marT="1012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56312">
                <a:tc>
                  <a:txBody>
                    <a:bodyPr/>
                    <a:lstStyle/>
                    <a:p>
                      <a:pPr algn="l" fontAlgn="b"/>
                      <a:r>
                        <a:rPr lang="en-US" sz="1800" b="0" i="0" u="none" strike="noStrike">
                          <a:solidFill>
                            <a:srgbClr val="333333"/>
                          </a:solidFill>
                          <a:effectLst/>
                          <a:latin typeface="Arial"/>
                        </a:rPr>
                        <a:t>Pilon</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Uses short-read alignments to correct errors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broadinstitute</a:t>
                      </a:r>
                      <a:r>
                        <a:rPr lang="en-US" sz="1200" b="0" i="0" u="none" strike="noStrike" dirty="0">
                          <a:solidFill>
                            <a:srgbClr val="2F5E83"/>
                          </a:solidFill>
                          <a:effectLst/>
                          <a:latin typeface="Arial"/>
                        </a:rPr>
                        <a:t>/pilon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56312">
                <a:tc>
                  <a:txBody>
                    <a:bodyPr/>
                    <a:lstStyle/>
                    <a:p>
                      <a:pPr algn="l" fontAlgn="b"/>
                      <a:r>
                        <a:rPr lang="en-US" sz="1800" b="0" i="0" u="none" strike="noStrike">
                          <a:solidFill>
                            <a:srgbClr val="333333"/>
                          </a:solidFill>
                          <a:effectLst/>
                          <a:latin typeface="Arial"/>
                        </a:rPr>
                        <a:t>Arrow</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Hidden Markov model and long-read alignments (</a:t>
                      </a:r>
                      <a:r>
                        <a:rPr lang="en-US" sz="1800" b="0" i="0" u="none" strike="noStrike" dirty="0">
                          <a:solidFill>
                            <a:srgbClr val="FF0000"/>
                          </a:solidFill>
                          <a:effectLst/>
                          <a:latin typeface="Arial"/>
                        </a:rPr>
                        <a:t>PacBio</a:t>
                      </a:r>
                      <a:r>
                        <a:rPr lang="en-US" sz="1800" b="0" i="0" u="none" strike="noStrike" dirty="0">
                          <a:solidFill>
                            <a:srgbClr val="333333"/>
                          </a:solidFill>
                          <a:effectLst/>
                          <a:latin typeface="Arial"/>
                        </a:rPr>
                        <a:t>)</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sng" strike="noStrike" dirty="0">
                          <a:solidFill>
                            <a:srgbClr val="0000FF"/>
                          </a:solidFill>
                          <a:effectLst/>
                          <a:latin typeface="Calibri"/>
                          <a:hlinkClick r:id="rId2"/>
                        </a:rPr>
                        <a:t>https://github.com/PacificBiosciences/GenomicConsensus</a:t>
                      </a:r>
                      <a:endParaRPr lang="en-US" sz="1200" b="0" i="0" u="sng" strike="noStrike" dirty="0">
                        <a:solidFill>
                          <a:srgbClr val="0000FF"/>
                        </a:solidFill>
                        <a:effectLst/>
                        <a:latin typeface="Calibri"/>
                      </a:endParaRP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56312">
                <a:tc>
                  <a:txBody>
                    <a:bodyPr/>
                    <a:lstStyle/>
                    <a:p>
                      <a:pPr algn="l" fontAlgn="b"/>
                      <a:r>
                        <a:rPr lang="en-US" sz="1800" b="0" i="0" u="none" strike="noStrike">
                          <a:solidFill>
                            <a:srgbClr val="333333"/>
                          </a:solidFill>
                          <a:effectLst/>
                          <a:latin typeface="Arial"/>
                        </a:rPr>
                        <a:t>Nanopolish</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uses voltage data for correction (</a:t>
                      </a:r>
                      <a:r>
                        <a:rPr lang="en-US" sz="1800" b="0" i="0" u="none" strike="noStrike" dirty="0">
                          <a:solidFill>
                            <a:srgbClr val="FF0000"/>
                          </a:solidFill>
                          <a:effectLst/>
                          <a:latin typeface="Arial"/>
                        </a:rPr>
                        <a:t>Nanopore</a:t>
                      </a:r>
                      <a:r>
                        <a:rPr lang="en-US" sz="1800" b="0" i="0" u="none" strike="noStrike" dirty="0">
                          <a:solidFill>
                            <a:srgbClr val="333333"/>
                          </a:solidFill>
                          <a:effectLst/>
                          <a:latin typeface="Arial"/>
                        </a:rPr>
                        <a:t>)</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jts</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nanopolish</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3111486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0D1A-6E37-8C4E-874E-8B87F0811568}"/>
              </a:ext>
            </a:extLst>
          </p:cNvPr>
          <p:cNvSpPr>
            <a:spLocks noGrp="1"/>
          </p:cNvSpPr>
          <p:nvPr>
            <p:ph type="title"/>
          </p:nvPr>
        </p:nvSpPr>
        <p:spPr/>
        <p:txBody>
          <a:bodyPr>
            <a:normAutofit/>
          </a:bodyPr>
          <a:lstStyle/>
          <a:p>
            <a:r>
              <a:rPr lang="en-US" sz="3200" dirty="0" err="1"/>
              <a:t>Canu</a:t>
            </a:r>
            <a:r>
              <a:rPr lang="en-US" sz="3200" dirty="0"/>
              <a:t> - read correction</a:t>
            </a:r>
          </a:p>
        </p:txBody>
      </p:sp>
      <p:sp>
        <p:nvSpPr>
          <p:cNvPr id="4" name="Slide Number Placeholder 3">
            <a:extLst>
              <a:ext uri="{FF2B5EF4-FFF2-40B4-BE49-F238E27FC236}">
                <a16:creationId xmlns:a16="http://schemas.microsoft.com/office/drawing/2014/main" id="{9E5748EB-977B-5D41-A472-0EE61E4C777A}"/>
              </a:ext>
            </a:extLst>
          </p:cNvPr>
          <p:cNvSpPr>
            <a:spLocks noGrp="1"/>
          </p:cNvSpPr>
          <p:nvPr>
            <p:ph type="sldNum" sz="quarter" idx="12"/>
          </p:nvPr>
        </p:nvSpPr>
        <p:spPr/>
        <p:txBody>
          <a:bodyPr/>
          <a:lstStyle/>
          <a:p>
            <a:fld id="{9DA039C4-C5F2-1743-BB7A-5D831266C61E}" type="slidenum">
              <a:rPr lang="en-US" smtClean="0"/>
              <a:t>39</a:t>
            </a:fld>
            <a:endParaRPr lang="en-US"/>
          </a:p>
        </p:txBody>
      </p:sp>
      <p:pic>
        <p:nvPicPr>
          <p:cNvPr id="6" name="Picture 5" descr="Diagram, schematic&#10;&#10;Description automatically generated">
            <a:extLst>
              <a:ext uri="{FF2B5EF4-FFF2-40B4-BE49-F238E27FC236}">
                <a16:creationId xmlns:a16="http://schemas.microsoft.com/office/drawing/2014/main" id="{F5D5C8B8-6EF6-3440-AAAA-18A82CFD5420}"/>
              </a:ext>
            </a:extLst>
          </p:cNvPr>
          <p:cNvPicPr>
            <a:picLocks noChangeAspect="1"/>
          </p:cNvPicPr>
          <p:nvPr/>
        </p:nvPicPr>
        <p:blipFill>
          <a:blip r:embed="rId2"/>
          <a:stretch>
            <a:fillRect/>
          </a:stretch>
        </p:blipFill>
        <p:spPr>
          <a:xfrm>
            <a:off x="0" y="1743340"/>
            <a:ext cx="9144000" cy="3371320"/>
          </a:xfrm>
          <a:prstGeom prst="rect">
            <a:avLst/>
          </a:prstGeom>
        </p:spPr>
      </p:pic>
      <p:sp>
        <p:nvSpPr>
          <p:cNvPr id="7" name="TextBox 6">
            <a:extLst>
              <a:ext uri="{FF2B5EF4-FFF2-40B4-BE49-F238E27FC236}">
                <a16:creationId xmlns:a16="http://schemas.microsoft.com/office/drawing/2014/main" id="{55FE0405-57FF-1C4E-BC40-598828049083}"/>
              </a:ext>
            </a:extLst>
          </p:cNvPr>
          <p:cNvSpPr txBox="1"/>
          <p:nvPr/>
        </p:nvSpPr>
        <p:spPr>
          <a:xfrm>
            <a:off x="111500" y="5987018"/>
            <a:ext cx="4958602" cy="369332"/>
          </a:xfrm>
          <a:prstGeom prst="rect">
            <a:avLst/>
          </a:prstGeom>
          <a:noFill/>
        </p:spPr>
        <p:txBody>
          <a:bodyPr wrap="none" rtlCol="0">
            <a:spAutoFit/>
          </a:bodyPr>
          <a:lstStyle/>
          <a:p>
            <a:r>
              <a:rPr lang="en-US" dirty="0" err="1"/>
              <a:t>Koren</a:t>
            </a:r>
            <a:r>
              <a:rPr lang="en-US" dirty="0"/>
              <a:t> et al., Genome Research, 27:722–736 (2017)</a:t>
            </a:r>
          </a:p>
        </p:txBody>
      </p:sp>
    </p:spTree>
    <p:extLst>
      <p:ext uri="{BB962C8B-B14F-4D97-AF65-F5344CB8AC3E}">
        <p14:creationId xmlns:p14="http://schemas.microsoft.com/office/powerpoint/2010/main" val="4231422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Complexity of genome assembly</a:t>
            </a:r>
          </a:p>
        </p:txBody>
      </p:sp>
      <p:grpSp>
        <p:nvGrpSpPr>
          <p:cNvPr id="15" name="Group 14"/>
          <p:cNvGrpSpPr/>
          <p:nvPr/>
        </p:nvGrpSpPr>
        <p:grpSpPr>
          <a:xfrm>
            <a:off x="4524087" y="2018136"/>
            <a:ext cx="4479229" cy="2938467"/>
            <a:chOff x="4524087" y="2018136"/>
            <a:chExt cx="4479229" cy="2938467"/>
          </a:xfrm>
        </p:grpSpPr>
        <p:pic>
          <p:nvPicPr>
            <p:cNvPr id="9" name="Picture 8"/>
            <p:cNvPicPr>
              <a:picLocks noChangeAspect="1"/>
            </p:cNvPicPr>
            <p:nvPr/>
          </p:nvPicPr>
          <p:blipFill>
            <a:blip r:embed="rId2"/>
            <a:stretch>
              <a:fillRect/>
            </a:stretch>
          </p:blipFill>
          <p:spPr>
            <a:xfrm>
              <a:off x="4524087" y="2018136"/>
              <a:ext cx="4412113" cy="2938467"/>
            </a:xfrm>
            <a:prstGeom prst="rect">
              <a:avLst/>
            </a:prstGeom>
          </p:spPr>
        </p:pic>
        <p:sp>
          <p:nvSpPr>
            <p:cNvPr id="10" name="Rectangle 9"/>
            <p:cNvSpPr/>
            <p:nvPr/>
          </p:nvSpPr>
          <p:spPr>
            <a:xfrm>
              <a:off x="7842384" y="4710382"/>
              <a:ext cx="1160932" cy="246221"/>
            </a:xfrm>
            <a:prstGeom prst="rect">
              <a:avLst/>
            </a:prstGeom>
          </p:spPr>
          <p:txBody>
            <a:bodyPr wrap="none">
              <a:spAutoFit/>
            </a:bodyPr>
            <a:lstStyle/>
            <a:p>
              <a:r>
                <a:rPr lang="en-US" sz="1000" dirty="0" err="1"/>
                <a:t>criticalmiami.com</a:t>
              </a:r>
              <a:r>
                <a:rPr lang="en-US" sz="1000" dirty="0"/>
                <a:t>/</a:t>
              </a:r>
            </a:p>
          </p:txBody>
        </p:sp>
      </p:grpSp>
      <p:grpSp>
        <p:nvGrpSpPr>
          <p:cNvPr id="14" name="Group 13"/>
          <p:cNvGrpSpPr/>
          <p:nvPr/>
        </p:nvGrpSpPr>
        <p:grpSpPr>
          <a:xfrm>
            <a:off x="457200" y="1720914"/>
            <a:ext cx="3360522" cy="3375201"/>
            <a:chOff x="457200" y="1720914"/>
            <a:chExt cx="3360522" cy="3375201"/>
          </a:xfrm>
        </p:grpSpPr>
        <p:pic>
          <p:nvPicPr>
            <p:cNvPr id="8" name="Picture 7" descr="Screen Shot 2015-04-16 at 2.52.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20914"/>
              <a:ext cx="3360522" cy="3374672"/>
            </a:xfrm>
            <a:prstGeom prst="rect">
              <a:avLst/>
            </a:prstGeom>
          </p:spPr>
        </p:pic>
        <p:sp>
          <p:nvSpPr>
            <p:cNvPr id="11" name="TextBox 10"/>
            <p:cNvSpPr txBox="1"/>
            <p:nvPr/>
          </p:nvSpPr>
          <p:spPr>
            <a:xfrm>
              <a:off x="2618253" y="4849894"/>
              <a:ext cx="1069524" cy="246221"/>
            </a:xfrm>
            <a:prstGeom prst="rect">
              <a:avLst/>
            </a:prstGeom>
            <a:noFill/>
          </p:spPr>
          <p:txBody>
            <a:bodyPr wrap="none" rtlCol="0">
              <a:spAutoFit/>
            </a:bodyPr>
            <a:lstStyle/>
            <a:p>
              <a:r>
                <a:rPr lang="en-US" sz="1000" dirty="0" err="1"/>
                <a:t>dreamstime.com</a:t>
              </a:r>
              <a:endParaRPr lang="en-US" sz="1000" dirty="0"/>
            </a:p>
          </p:txBody>
        </p:sp>
      </p:grpSp>
      <p:sp>
        <p:nvSpPr>
          <p:cNvPr id="13" name="TextBox 12"/>
          <p:cNvSpPr txBox="1"/>
          <p:nvPr/>
        </p:nvSpPr>
        <p:spPr>
          <a:xfrm>
            <a:off x="4602899" y="5096115"/>
            <a:ext cx="4236372" cy="830997"/>
          </a:xfrm>
          <a:prstGeom prst="rect">
            <a:avLst/>
          </a:prstGeom>
          <a:noFill/>
        </p:spPr>
        <p:txBody>
          <a:bodyPr wrap="square" rtlCol="0">
            <a:spAutoFit/>
          </a:bodyPr>
          <a:lstStyle/>
          <a:p>
            <a:r>
              <a:rPr lang="en-US" sz="2400" b="1" dirty="0">
                <a:solidFill>
                  <a:srgbClr val="FF0000"/>
                </a:solidFill>
                <a:latin typeface="Bradley Hand Bold"/>
                <a:cs typeface="Bradley Hand Bold"/>
              </a:rPr>
              <a:t>Algorithm</a:t>
            </a:r>
            <a:r>
              <a:rPr lang="en-US" sz="2400" dirty="0">
                <a:latin typeface="Bradley Hand Bold"/>
                <a:cs typeface="Bradley Hand Bold"/>
              </a:rPr>
              <a:t> Can Solve 10, 000 Piece Jigsaw in 24 Hours</a:t>
            </a:r>
          </a:p>
        </p:txBody>
      </p:sp>
      <p:sp>
        <p:nvSpPr>
          <p:cNvPr id="3" name="Slide Number Placeholder 2"/>
          <p:cNvSpPr>
            <a:spLocks noGrp="1"/>
          </p:cNvSpPr>
          <p:nvPr>
            <p:ph type="sldNum" sz="quarter" idx="12"/>
          </p:nvPr>
        </p:nvSpPr>
        <p:spPr/>
        <p:txBody>
          <a:bodyPr/>
          <a:lstStyle/>
          <a:p>
            <a:fld id="{9DA039C4-C5F2-1743-BB7A-5D831266C61E}" type="slidenum">
              <a:rPr lang="en-US" smtClean="0"/>
              <a:t>4</a:t>
            </a:fld>
            <a:endParaRPr lang="en-US"/>
          </a:p>
        </p:txBody>
      </p:sp>
    </p:spTree>
    <p:extLst>
      <p:ext uri="{BB962C8B-B14F-4D97-AF65-F5344CB8AC3E}">
        <p14:creationId xmlns:p14="http://schemas.microsoft.com/office/powerpoint/2010/main" val="405549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028EC-8A6D-664E-BDCA-AAF6BE5B758D}"/>
              </a:ext>
            </a:extLst>
          </p:cNvPr>
          <p:cNvSpPr>
            <a:spLocks noGrp="1"/>
          </p:cNvSpPr>
          <p:nvPr>
            <p:ph type="title"/>
          </p:nvPr>
        </p:nvSpPr>
        <p:spPr/>
        <p:txBody>
          <a:bodyPr>
            <a:normAutofit/>
          </a:bodyPr>
          <a:lstStyle/>
          <a:p>
            <a:r>
              <a:rPr lang="en-US" sz="3200" dirty="0" err="1"/>
              <a:t>Canu</a:t>
            </a:r>
            <a:r>
              <a:rPr lang="en-US" sz="3200" dirty="0"/>
              <a:t> - read trimming</a:t>
            </a:r>
          </a:p>
        </p:txBody>
      </p:sp>
      <p:sp>
        <p:nvSpPr>
          <p:cNvPr id="4" name="Slide Number Placeholder 3">
            <a:extLst>
              <a:ext uri="{FF2B5EF4-FFF2-40B4-BE49-F238E27FC236}">
                <a16:creationId xmlns:a16="http://schemas.microsoft.com/office/drawing/2014/main" id="{90021358-781C-7B49-B12C-8F9399CAE9BE}"/>
              </a:ext>
            </a:extLst>
          </p:cNvPr>
          <p:cNvSpPr>
            <a:spLocks noGrp="1"/>
          </p:cNvSpPr>
          <p:nvPr>
            <p:ph type="sldNum" sz="quarter" idx="12"/>
          </p:nvPr>
        </p:nvSpPr>
        <p:spPr/>
        <p:txBody>
          <a:bodyPr/>
          <a:lstStyle/>
          <a:p>
            <a:fld id="{9DA039C4-C5F2-1743-BB7A-5D831266C61E}" type="slidenum">
              <a:rPr lang="en-US" smtClean="0"/>
              <a:t>40</a:t>
            </a:fld>
            <a:endParaRPr lang="en-US"/>
          </a:p>
        </p:txBody>
      </p:sp>
      <p:pic>
        <p:nvPicPr>
          <p:cNvPr id="6" name="Picture 5" descr="Diagram&#10;&#10;Description automatically generated">
            <a:extLst>
              <a:ext uri="{FF2B5EF4-FFF2-40B4-BE49-F238E27FC236}">
                <a16:creationId xmlns:a16="http://schemas.microsoft.com/office/drawing/2014/main" id="{7DCFFF06-7386-C341-AEB0-DCFB785C33E7}"/>
              </a:ext>
            </a:extLst>
          </p:cNvPr>
          <p:cNvPicPr>
            <a:picLocks noChangeAspect="1"/>
          </p:cNvPicPr>
          <p:nvPr/>
        </p:nvPicPr>
        <p:blipFill>
          <a:blip r:embed="rId2"/>
          <a:stretch>
            <a:fillRect/>
          </a:stretch>
        </p:blipFill>
        <p:spPr>
          <a:xfrm>
            <a:off x="0" y="1802876"/>
            <a:ext cx="9144000" cy="3252247"/>
          </a:xfrm>
          <a:prstGeom prst="rect">
            <a:avLst/>
          </a:prstGeom>
        </p:spPr>
      </p:pic>
    </p:spTree>
    <p:extLst>
      <p:ext uri="{BB962C8B-B14F-4D97-AF65-F5344CB8AC3E}">
        <p14:creationId xmlns:p14="http://schemas.microsoft.com/office/powerpoint/2010/main" val="3829682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BBBE-1AF0-BD4A-B82F-C09770BA089F}"/>
              </a:ext>
            </a:extLst>
          </p:cNvPr>
          <p:cNvSpPr>
            <a:spLocks noGrp="1"/>
          </p:cNvSpPr>
          <p:nvPr>
            <p:ph type="title"/>
          </p:nvPr>
        </p:nvSpPr>
        <p:spPr>
          <a:xfrm>
            <a:off x="457200" y="274638"/>
            <a:ext cx="8229600" cy="677589"/>
          </a:xfrm>
        </p:spPr>
        <p:txBody>
          <a:bodyPr>
            <a:normAutofit/>
          </a:bodyPr>
          <a:lstStyle/>
          <a:p>
            <a:r>
              <a:rPr lang="en-US" sz="3200" dirty="0" err="1"/>
              <a:t>Canu</a:t>
            </a:r>
            <a:r>
              <a:rPr lang="en-US" sz="3200" dirty="0"/>
              <a:t> - assembly (consensus and contigs)</a:t>
            </a:r>
          </a:p>
        </p:txBody>
      </p:sp>
      <p:sp>
        <p:nvSpPr>
          <p:cNvPr id="4" name="Slide Number Placeholder 3">
            <a:extLst>
              <a:ext uri="{FF2B5EF4-FFF2-40B4-BE49-F238E27FC236}">
                <a16:creationId xmlns:a16="http://schemas.microsoft.com/office/drawing/2014/main" id="{781DE177-A110-8D49-97B2-9FBC48CCBA20}"/>
              </a:ext>
            </a:extLst>
          </p:cNvPr>
          <p:cNvSpPr>
            <a:spLocks noGrp="1"/>
          </p:cNvSpPr>
          <p:nvPr>
            <p:ph type="sldNum" sz="quarter" idx="12"/>
          </p:nvPr>
        </p:nvSpPr>
        <p:spPr/>
        <p:txBody>
          <a:bodyPr/>
          <a:lstStyle/>
          <a:p>
            <a:fld id="{9DA039C4-C5F2-1743-BB7A-5D831266C61E}" type="slidenum">
              <a:rPr lang="en-US" smtClean="0"/>
              <a:t>41</a:t>
            </a:fld>
            <a:endParaRPr lang="en-US"/>
          </a:p>
        </p:txBody>
      </p:sp>
      <p:pic>
        <p:nvPicPr>
          <p:cNvPr id="6" name="Picture 5" descr="Diagram&#10;&#10;Description automatically generated">
            <a:extLst>
              <a:ext uri="{FF2B5EF4-FFF2-40B4-BE49-F238E27FC236}">
                <a16:creationId xmlns:a16="http://schemas.microsoft.com/office/drawing/2014/main" id="{072AFCDE-7163-2A49-9AB1-5501DA54C935}"/>
              </a:ext>
            </a:extLst>
          </p:cNvPr>
          <p:cNvPicPr>
            <a:picLocks noChangeAspect="1"/>
          </p:cNvPicPr>
          <p:nvPr/>
        </p:nvPicPr>
        <p:blipFill>
          <a:blip r:embed="rId2"/>
          <a:stretch>
            <a:fillRect/>
          </a:stretch>
        </p:blipFill>
        <p:spPr>
          <a:xfrm>
            <a:off x="0" y="992408"/>
            <a:ext cx="9144000" cy="5403273"/>
          </a:xfrm>
          <a:prstGeom prst="rect">
            <a:avLst/>
          </a:prstGeom>
        </p:spPr>
      </p:pic>
    </p:spTree>
    <p:extLst>
      <p:ext uri="{BB962C8B-B14F-4D97-AF65-F5344CB8AC3E}">
        <p14:creationId xmlns:p14="http://schemas.microsoft.com/office/powerpoint/2010/main" val="39001079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8F32F-2975-5449-AE2B-FC614BA11998}"/>
              </a:ext>
            </a:extLst>
          </p:cNvPr>
          <p:cNvSpPr>
            <a:spLocks noGrp="1"/>
          </p:cNvSpPr>
          <p:nvPr>
            <p:ph type="title"/>
          </p:nvPr>
        </p:nvSpPr>
        <p:spPr/>
        <p:txBody>
          <a:bodyPr>
            <a:normAutofit/>
          </a:bodyPr>
          <a:lstStyle/>
          <a:p>
            <a:r>
              <a:rPr lang="en-US" sz="3200" dirty="0"/>
              <a:t>Contig polishing</a:t>
            </a:r>
          </a:p>
        </p:txBody>
      </p:sp>
      <p:sp>
        <p:nvSpPr>
          <p:cNvPr id="4" name="Slide Number Placeholder 3">
            <a:extLst>
              <a:ext uri="{FF2B5EF4-FFF2-40B4-BE49-F238E27FC236}">
                <a16:creationId xmlns:a16="http://schemas.microsoft.com/office/drawing/2014/main" id="{2F418F0E-B9FA-3F4C-A0AB-3DB957138C45}"/>
              </a:ext>
            </a:extLst>
          </p:cNvPr>
          <p:cNvSpPr>
            <a:spLocks noGrp="1"/>
          </p:cNvSpPr>
          <p:nvPr>
            <p:ph type="sldNum" sz="quarter" idx="12"/>
          </p:nvPr>
        </p:nvSpPr>
        <p:spPr/>
        <p:txBody>
          <a:bodyPr/>
          <a:lstStyle/>
          <a:p>
            <a:fld id="{9DA039C4-C5F2-1743-BB7A-5D831266C61E}" type="slidenum">
              <a:rPr lang="en-US" smtClean="0"/>
              <a:t>42</a:t>
            </a:fld>
            <a:endParaRPr lang="en-US"/>
          </a:p>
        </p:txBody>
      </p:sp>
      <p:graphicFrame>
        <p:nvGraphicFramePr>
          <p:cNvPr id="7" name="Table 6">
            <a:extLst>
              <a:ext uri="{FF2B5EF4-FFF2-40B4-BE49-F238E27FC236}">
                <a16:creationId xmlns:a16="http://schemas.microsoft.com/office/drawing/2014/main" id="{91FD3502-5B75-3545-A0AE-D63C4806BF99}"/>
              </a:ext>
            </a:extLst>
          </p:cNvPr>
          <p:cNvGraphicFramePr>
            <a:graphicFrameLocks noGrp="1"/>
          </p:cNvGraphicFramePr>
          <p:nvPr>
            <p:extLst>
              <p:ext uri="{D42A27DB-BD31-4B8C-83A1-F6EECF244321}">
                <p14:modId xmlns:p14="http://schemas.microsoft.com/office/powerpoint/2010/main" val="1497749192"/>
              </p:ext>
            </p:extLst>
          </p:nvPr>
        </p:nvGraphicFramePr>
        <p:xfrm>
          <a:off x="276102" y="1538679"/>
          <a:ext cx="8591795" cy="2851275"/>
        </p:xfrm>
        <a:graphic>
          <a:graphicData uri="http://schemas.openxmlformats.org/drawingml/2006/table">
            <a:tbl>
              <a:tblPr/>
              <a:tblGrid>
                <a:gridCol w="1916589">
                  <a:extLst>
                    <a:ext uri="{9D8B030D-6E8A-4147-A177-3AD203B41FA5}">
                      <a16:colId xmlns:a16="http://schemas.microsoft.com/office/drawing/2014/main" val="2185940590"/>
                    </a:ext>
                  </a:extLst>
                </a:gridCol>
                <a:gridCol w="6675206">
                  <a:extLst>
                    <a:ext uri="{9D8B030D-6E8A-4147-A177-3AD203B41FA5}">
                      <a16:colId xmlns:a16="http://schemas.microsoft.com/office/drawing/2014/main" val="2514237408"/>
                    </a:ext>
                  </a:extLst>
                </a:gridCol>
              </a:tblGrid>
              <a:tr h="502364">
                <a:tc>
                  <a:txBody>
                    <a:bodyPr/>
                    <a:lstStyle/>
                    <a:p>
                      <a:pPr algn="l" fontAlgn="b"/>
                      <a:r>
                        <a:rPr lang="en-US" sz="2800" b="1" i="0" u="none" strike="noStrike" dirty="0">
                          <a:solidFill>
                            <a:srgbClr val="333333"/>
                          </a:solidFill>
                          <a:effectLst/>
                          <a:latin typeface="Calibri Light" panose="020F0302020204030204" pitchFamily="34" charset="0"/>
                          <a:cs typeface="Calibri Light" panose="020F0302020204030204" pitchFamily="34" charset="0"/>
                        </a:rPr>
                        <a:t>Software</a:t>
                      </a:r>
                    </a:p>
                  </a:txBody>
                  <a:tcPr marR="10123" marT="1012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1" i="0" u="none" strike="noStrike" dirty="0">
                          <a:solidFill>
                            <a:srgbClr val="333333"/>
                          </a:solidFill>
                          <a:effectLst/>
                          <a:latin typeface="Calibri Light" panose="020F0302020204030204" pitchFamily="34" charset="0"/>
                          <a:cs typeface="Calibri Light" panose="020F0302020204030204" pitchFamily="34" charset="0"/>
                        </a:rPr>
                        <a:t>Description</a:t>
                      </a:r>
                    </a:p>
                  </a:txBody>
                  <a:tcPr marR="10123" marT="1012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4449298"/>
                  </a:ext>
                </a:extLst>
              </a:tr>
              <a:tr h="1181214">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Arrow</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Assembly error correction with </a:t>
                      </a:r>
                      <a:r>
                        <a:rPr lang="en-US" sz="2800" b="0" i="0" u="none" strike="noStrike" dirty="0">
                          <a:solidFill>
                            <a:srgbClr val="FF0000"/>
                          </a:solidFill>
                          <a:effectLst/>
                          <a:latin typeface="Calibri Light" panose="020F0302020204030204" pitchFamily="34" charset="0"/>
                          <a:cs typeface="Calibri Light" panose="020F0302020204030204" pitchFamily="34" charset="0"/>
                        </a:rPr>
                        <a:t>PacBio</a:t>
                      </a:r>
                      <a:r>
                        <a:rPr lang="en-US" sz="2800" b="0" i="0" u="none" strike="noStrike" dirty="0">
                          <a:solidFill>
                            <a:srgbClr val="333333"/>
                          </a:solidFill>
                          <a:effectLst/>
                          <a:latin typeface="Calibri Light" panose="020F0302020204030204" pitchFamily="34" charset="0"/>
                          <a:cs typeface="Calibri Light" panose="020F0302020204030204" pitchFamily="34" charset="0"/>
                        </a:rPr>
                        <a:t> long-read alignments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0611876"/>
                  </a:ext>
                </a:extLst>
              </a:tr>
              <a:tr h="1167697">
                <a:tc>
                  <a:txBody>
                    <a:bodyPr/>
                    <a:lstStyle/>
                    <a:p>
                      <a:pPr algn="l" fontAlgn="b"/>
                      <a:r>
                        <a:rPr lang="en-US" sz="2800" b="0" i="0" u="none" strike="noStrike" dirty="0" err="1">
                          <a:solidFill>
                            <a:srgbClr val="333333"/>
                          </a:solidFill>
                          <a:effectLst/>
                          <a:latin typeface="Calibri Light" panose="020F0302020204030204" pitchFamily="34" charset="0"/>
                          <a:cs typeface="Calibri Light" panose="020F0302020204030204" pitchFamily="34" charset="0"/>
                        </a:rPr>
                        <a:t>Nanopolish</a:t>
                      </a:r>
                      <a:endParaRPr lang="en-US" sz="2800" b="0" i="0" u="none" strike="noStrike" dirty="0">
                        <a:solidFill>
                          <a:srgbClr val="333333"/>
                        </a:solidFill>
                        <a:effectLst/>
                        <a:latin typeface="Calibri Light" panose="020F0302020204030204" pitchFamily="34" charset="0"/>
                        <a:cs typeface="Calibri Light" panose="020F0302020204030204" pitchFamily="34" charset="0"/>
                      </a:endParaRP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Assembly error correction using voltage (raw) </a:t>
                      </a:r>
                      <a:r>
                        <a:rPr lang="en-US" sz="2800" b="0" i="0" u="none" strike="noStrike" dirty="0">
                          <a:solidFill>
                            <a:srgbClr val="FF0000"/>
                          </a:solidFill>
                          <a:effectLst/>
                          <a:latin typeface="Calibri Light" panose="020F0302020204030204" pitchFamily="34" charset="0"/>
                          <a:cs typeface="Calibri Light" panose="020F0302020204030204" pitchFamily="34" charset="0"/>
                        </a:rPr>
                        <a:t>Nanopore</a:t>
                      </a:r>
                      <a:r>
                        <a:rPr lang="en-US" sz="2800" b="0" i="0" u="none" strike="noStrike" dirty="0">
                          <a:solidFill>
                            <a:srgbClr val="333333"/>
                          </a:solidFill>
                          <a:effectLst/>
                          <a:latin typeface="Calibri Light" panose="020F0302020204030204" pitchFamily="34" charset="0"/>
                          <a:cs typeface="Calibri Light" panose="020F0302020204030204" pitchFamily="34" charset="0"/>
                        </a:rPr>
                        <a:t> data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01454"/>
                  </a:ext>
                </a:extLst>
              </a:tr>
            </a:tbl>
          </a:graphicData>
        </a:graphic>
      </p:graphicFrame>
      <p:graphicFrame>
        <p:nvGraphicFramePr>
          <p:cNvPr id="8" name="Table 7">
            <a:extLst>
              <a:ext uri="{FF2B5EF4-FFF2-40B4-BE49-F238E27FC236}">
                <a16:creationId xmlns:a16="http://schemas.microsoft.com/office/drawing/2014/main" id="{EE63438E-38C1-B042-BB04-A7C22142721A}"/>
              </a:ext>
            </a:extLst>
          </p:cNvPr>
          <p:cNvGraphicFramePr>
            <a:graphicFrameLocks noGrp="1"/>
          </p:cNvGraphicFramePr>
          <p:nvPr>
            <p:extLst>
              <p:ext uri="{D42A27DB-BD31-4B8C-83A1-F6EECF244321}">
                <p14:modId xmlns:p14="http://schemas.microsoft.com/office/powerpoint/2010/main" val="1813029620"/>
              </p:ext>
            </p:extLst>
          </p:nvPr>
        </p:nvGraphicFramePr>
        <p:xfrm>
          <a:off x="276101" y="5014417"/>
          <a:ext cx="8591795" cy="609807"/>
        </p:xfrm>
        <a:graphic>
          <a:graphicData uri="http://schemas.openxmlformats.org/drawingml/2006/table">
            <a:tbl>
              <a:tblPr/>
              <a:tblGrid>
                <a:gridCol w="1916589">
                  <a:extLst>
                    <a:ext uri="{9D8B030D-6E8A-4147-A177-3AD203B41FA5}">
                      <a16:colId xmlns:a16="http://schemas.microsoft.com/office/drawing/2014/main" val="345666448"/>
                    </a:ext>
                  </a:extLst>
                </a:gridCol>
                <a:gridCol w="6675206">
                  <a:extLst>
                    <a:ext uri="{9D8B030D-6E8A-4147-A177-3AD203B41FA5}">
                      <a16:colId xmlns:a16="http://schemas.microsoft.com/office/drawing/2014/main" val="2862623483"/>
                    </a:ext>
                  </a:extLst>
                </a:gridCol>
              </a:tblGrid>
              <a:tr h="609807">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Pilon</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Assembly error correction using Illumina data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7981921"/>
                  </a:ext>
                </a:extLst>
              </a:tr>
            </a:tbl>
          </a:graphicData>
        </a:graphic>
      </p:graphicFrame>
    </p:spTree>
    <p:extLst>
      <p:ext uri="{BB962C8B-B14F-4D97-AF65-F5344CB8AC3E}">
        <p14:creationId xmlns:p14="http://schemas.microsoft.com/office/powerpoint/2010/main" val="2027127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18A88-CDB8-C64B-94F8-0C852DD574C2}"/>
              </a:ext>
            </a:extLst>
          </p:cNvPr>
          <p:cNvSpPr>
            <a:spLocks noGrp="1"/>
          </p:cNvSpPr>
          <p:nvPr>
            <p:ph type="title"/>
          </p:nvPr>
        </p:nvSpPr>
        <p:spPr/>
        <p:txBody>
          <a:bodyPr>
            <a:normAutofit/>
          </a:bodyPr>
          <a:lstStyle/>
          <a:p>
            <a:r>
              <a:rPr lang="en-US" sz="3200" dirty="0"/>
              <a:t>Assembly meets long HiFi PacBio reads</a:t>
            </a:r>
          </a:p>
        </p:txBody>
      </p:sp>
      <p:sp>
        <p:nvSpPr>
          <p:cNvPr id="4" name="Slide Number Placeholder 3">
            <a:extLst>
              <a:ext uri="{FF2B5EF4-FFF2-40B4-BE49-F238E27FC236}">
                <a16:creationId xmlns:a16="http://schemas.microsoft.com/office/drawing/2014/main" id="{CA73ABBE-5C63-E546-A251-3B67262BF9A5}"/>
              </a:ext>
            </a:extLst>
          </p:cNvPr>
          <p:cNvSpPr>
            <a:spLocks noGrp="1"/>
          </p:cNvSpPr>
          <p:nvPr>
            <p:ph type="sldNum" sz="quarter" idx="12"/>
          </p:nvPr>
        </p:nvSpPr>
        <p:spPr/>
        <p:txBody>
          <a:bodyPr/>
          <a:lstStyle/>
          <a:p>
            <a:fld id="{9DA039C4-C5F2-1743-BB7A-5D831266C61E}" type="slidenum">
              <a:rPr lang="en-US" smtClean="0"/>
              <a:t>43</a:t>
            </a:fld>
            <a:endParaRPr lang="en-US"/>
          </a:p>
        </p:txBody>
      </p:sp>
      <p:sp>
        <p:nvSpPr>
          <p:cNvPr id="7" name="TextBox 6">
            <a:extLst>
              <a:ext uri="{FF2B5EF4-FFF2-40B4-BE49-F238E27FC236}">
                <a16:creationId xmlns:a16="http://schemas.microsoft.com/office/drawing/2014/main" id="{482E9617-4795-CD4F-AE0D-1D90E2A4FEC3}"/>
              </a:ext>
            </a:extLst>
          </p:cNvPr>
          <p:cNvSpPr txBox="1"/>
          <p:nvPr/>
        </p:nvSpPr>
        <p:spPr>
          <a:xfrm>
            <a:off x="4653854" y="1572137"/>
            <a:ext cx="3445174" cy="523220"/>
          </a:xfrm>
          <a:prstGeom prst="rect">
            <a:avLst/>
          </a:prstGeom>
          <a:noFill/>
        </p:spPr>
        <p:txBody>
          <a:bodyPr wrap="none" rtlCol="0">
            <a:spAutoFit/>
          </a:bodyPr>
          <a:lstStyle/>
          <a:p>
            <a:r>
              <a:rPr lang="en-US" sz="2800" dirty="0"/>
              <a:t>Assembly with </a:t>
            </a:r>
            <a:r>
              <a:rPr lang="en-US" sz="2800" dirty="0" err="1"/>
              <a:t>hifiasm</a:t>
            </a:r>
            <a:endParaRPr lang="en-US" sz="2800" dirty="0"/>
          </a:p>
        </p:txBody>
      </p:sp>
      <p:sp>
        <p:nvSpPr>
          <p:cNvPr id="8" name="TextBox 7">
            <a:extLst>
              <a:ext uri="{FF2B5EF4-FFF2-40B4-BE49-F238E27FC236}">
                <a16:creationId xmlns:a16="http://schemas.microsoft.com/office/drawing/2014/main" id="{78E87A53-8B16-0945-A557-843612C18D99}"/>
              </a:ext>
            </a:extLst>
          </p:cNvPr>
          <p:cNvSpPr txBox="1"/>
          <p:nvPr/>
        </p:nvSpPr>
        <p:spPr>
          <a:xfrm>
            <a:off x="4569293" y="5739833"/>
            <a:ext cx="3792961" cy="369332"/>
          </a:xfrm>
          <a:prstGeom prst="rect">
            <a:avLst/>
          </a:prstGeom>
          <a:noFill/>
        </p:spPr>
        <p:txBody>
          <a:bodyPr wrap="none" rtlCol="0">
            <a:spAutoFit/>
          </a:bodyPr>
          <a:lstStyle/>
          <a:p>
            <a:r>
              <a:rPr lang="en-US" dirty="0"/>
              <a:t>https://</a:t>
            </a:r>
            <a:r>
              <a:rPr lang="en-US" dirty="0" err="1"/>
              <a:t>github.com</a:t>
            </a:r>
            <a:r>
              <a:rPr lang="en-US" dirty="0"/>
              <a:t>/chhylp123/</a:t>
            </a:r>
            <a:r>
              <a:rPr lang="en-US" dirty="0" err="1"/>
              <a:t>hifiasm</a:t>
            </a:r>
            <a:endParaRPr lang="en-US" dirty="0"/>
          </a:p>
        </p:txBody>
      </p:sp>
      <p:graphicFrame>
        <p:nvGraphicFramePr>
          <p:cNvPr id="3" name="Table 2">
            <a:extLst>
              <a:ext uri="{FF2B5EF4-FFF2-40B4-BE49-F238E27FC236}">
                <a16:creationId xmlns:a16="http://schemas.microsoft.com/office/drawing/2014/main" id="{8007217E-0131-464E-B4BE-6AD5B6FDBC76}"/>
              </a:ext>
            </a:extLst>
          </p:cNvPr>
          <p:cNvGraphicFramePr>
            <a:graphicFrameLocks noGrp="1"/>
          </p:cNvGraphicFramePr>
          <p:nvPr>
            <p:extLst>
              <p:ext uri="{D42A27DB-BD31-4B8C-83A1-F6EECF244321}">
                <p14:modId xmlns:p14="http://schemas.microsoft.com/office/powerpoint/2010/main" val="1598585762"/>
              </p:ext>
            </p:extLst>
          </p:nvPr>
        </p:nvGraphicFramePr>
        <p:xfrm>
          <a:off x="4653854" y="2228936"/>
          <a:ext cx="3708400" cy="3344545"/>
        </p:xfrm>
        <a:graphic>
          <a:graphicData uri="http://schemas.openxmlformats.org/drawingml/2006/table">
            <a:tbl>
              <a:tblPr firstRow="1" firstCol="1" bandRow="1">
                <a:tableStyleId>{5C22544A-7EE6-4342-B048-85BDC9FD1C3A}</a:tableStyleId>
              </a:tblPr>
              <a:tblGrid>
                <a:gridCol w="1129805">
                  <a:extLst>
                    <a:ext uri="{9D8B030D-6E8A-4147-A177-3AD203B41FA5}">
                      <a16:colId xmlns:a16="http://schemas.microsoft.com/office/drawing/2014/main" val="825083160"/>
                    </a:ext>
                  </a:extLst>
                </a:gridCol>
                <a:gridCol w="1194295">
                  <a:extLst>
                    <a:ext uri="{9D8B030D-6E8A-4147-A177-3AD203B41FA5}">
                      <a16:colId xmlns:a16="http://schemas.microsoft.com/office/drawing/2014/main" val="2162541788"/>
                    </a:ext>
                  </a:extLst>
                </a:gridCol>
                <a:gridCol w="1384300">
                  <a:extLst>
                    <a:ext uri="{9D8B030D-6E8A-4147-A177-3AD203B41FA5}">
                      <a16:colId xmlns:a16="http://schemas.microsoft.com/office/drawing/2014/main" val="2662076972"/>
                    </a:ext>
                  </a:extLst>
                </a:gridCol>
              </a:tblGrid>
              <a:tr h="736600">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Dataset</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algn="ctr" rtl="0" fontAlgn="ctr"/>
                      <a:r>
                        <a:rPr lang="en-US" sz="2400" b="0" i="0" u="none" strike="noStrike" dirty="0">
                          <a:solidFill>
                            <a:srgbClr val="000000"/>
                          </a:solidFill>
                          <a:effectLst/>
                          <a:latin typeface="Calibri Light" panose="020F0302020204030204" pitchFamily="34" charset="0"/>
                          <a:cs typeface="Calibri Light" panose="020F0302020204030204" pitchFamily="34" charset="0"/>
                          <a:hlinkClick r:id="rId2"/>
                        </a:rPr>
                        <a:t>Maize (B73)</a:t>
                      </a:r>
                      <a:endParaRPr lang="en-US" sz="2400" b="0" i="0" u="none" strike="noStrike" dirty="0">
                        <a:solidFill>
                          <a:srgbClr val="000000"/>
                        </a:solidFill>
                        <a:effectLst/>
                        <a:latin typeface="Calibri Light" panose="020F0302020204030204" pitchFamily="34" charset="0"/>
                        <a:cs typeface="Calibri Light" panose="020F0302020204030204" pitchFamily="34" charset="0"/>
                      </a:endParaRPr>
                    </a:p>
                  </a:txBody>
                  <a:tcPr marL="9525" marR="9525" marT="9525" marB="0" anchor="ctr"/>
                </a:tc>
                <a:tc>
                  <a:txBody>
                    <a:bodyPr/>
                    <a:lstStyle/>
                    <a:p>
                      <a:pPr algn="ctr" rtl="0" fontAlgn="ctr"/>
                      <a:r>
                        <a:rPr lang="en-US" sz="2400" b="0" i="0" u="none" strike="noStrike" dirty="0">
                          <a:solidFill>
                            <a:srgbClr val="000000"/>
                          </a:solidFill>
                          <a:effectLst/>
                          <a:latin typeface="Calibri Light" panose="020F0302020204030204" pitchFamily="34" charset="0"/>
                          <a:cs typeface="Calibri Light" panose="020F0302020204030204" pitchFamily="34" charset="0"/>
                          <a:hlinkClick r:id="rId3"/>
                        </a:rPr>
                        <a:t>Human (CHM13)</a:t>
                      </a:r>
                      <a:endParaRPr lang="en-US" sz="2400" b="0" i="0" u="none" strike="noStrike" dirty="0">
                        <a:solidFill>
                          <a:srgbClr val="000000"/>
                        </a:solidFill>
                        <a:effectLst/>
                        <a:latin typeface="Calibri Light" panose="020F0302020204030204" pitchFamily="34" charset="0"/>
                        <a:cs typeface="Calibri Light" panose="020F0302020204030204" pitchFamily="34" charset="0"/>
                      </a:endParaRPr>
                    </a:p>
                  </a:txBody>
                  <a:tcPr marL="9525" marR="9525" marT="9525" marB="0" anchor="ctr"/>
                </a:tc>
                <a:extLst>
                  <a:ext uri="{0D108BD9-81ED-4DB2-BD59-A6C34878D82A}">
                    <a16:rowId xmlns:a16="http://schemas.microsoft.com/office/drawing/2014/main" val="945202321"/>
                  </a:ext>
                </a:extLst>
              </a:tr>
              <a:tr h="520700">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Size</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solidFill>
                            <a:schemeClr val="tx1"/>
                          </a:solidFill>
                          <a:effectLst/>
                          <a:latin typeface="Calibri Light" panose="020F0302020204030204" pitchFamily="34" charset="0"/>
                          <a:cs typeface="Calibri Light" panose="020F0302020204030204" pitchFamily="34" charset="0"/>
                        </a:rPr>
                        <a:t>2.2Gb</a:t>
                      </a:r>
                      <a:endParaRPr lang="en-US" sz="2800" b="0" i="0" dirty="0">
                        <a:solidFill>
                          <a:schemeClr val="tx1"/>
                        </a:solidFill>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solidFill>
                            <a:schemeClr val="tx1"/>
                          </a:solidFill>
                          <a:effectLst/>
                          <a:latin typeface="Calibri Light" panose="020F0302020204030204" pitchFamily="34" charset="0"/>
                          <a:cs typeface="Calibri Light" panose="020F0302020204030204" pitchFamily="34" charset="0"/>
                        </a:rPr>
                        <a:t>3.1Gb</a:t>
                      </a:r>
                      <a:endParaRPr lang="en-US" sz="2800" b="0" i="0" dirty="0">
                        <a:solidFill>
                          <a:schemeClr val="tx1"/>
                        </a:solidFill>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4007121174"/>
                  </a:ext>
                </a:extLst>
              </a:tr>
              <a:tr h="520700">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Coverage</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×22</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×32</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2979646197"/>
                  </a:ext>
                </a:extLst>
              </a:tr>
              <a:tr h="520700">
                <a:tc>
                  <a:txBody>
                    <a:bodyPr/>
                    <a:lstStyle/>
                    <a:p>
                      <a:pPr marL="0" marR="0" algn="ctr">
                        <a:spcBef>
                          <a:spcPts val="0"/>
                        </a:spcBef>
                        <a:spcAft>
                          <a:spcPts val="0"/>
                        </a:spcAft>
                      </a:pPr>
                      <a:r>
                        <a:rPr lang="en-US" sz="2800" b="0" i="0" baseline="-25000">
                          <a:effectLst/>
                          <a:latin typeface="Calibri Light" panose="020F0302020204030204" pitchFamily="34" charset="0"/>
                          <a:cs typeface="Calibri Light" panose="020F0302020204030204" pitchFamily="34" charset="0"/>
                        </a:rPr>
                        <a:t>CPU time</a:t>
                      </a:r>
                      <a:endParaRPr lang="en-US" sz="2800" b="0" i="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203.2h</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310.7h</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1279855146"/>
                  </a:ext>
                </a:extLst>
              </a:tr>
              <a:tr h="520700">
                <a:tc>
                  <a:txBody>
                    <a:bodyPr/>
                    <a:lstStyle/>
                    <a:p>
                      <a:pPr marL="0" marR="0" algn="ctr">
                        <a:spcBef>
                          <a:spcPts val="0"/>
                        </a:spcBef>
                        <a:spcAft>
                          <a:spcPts val="0"/>
                        </a:spcAft>
                      </a:pPr>
                      <a:r>
                        <a:rPr lang="en-US" sz="2800" b="0" i="0" baseline="-25000">
                          <a:effectLst/>
                          <a:latin typeface="Calibri Light" panose="020F0302020204030204" pitchFamily="34" charset="0"/>
                          <a:cs typeface="Calibri Light" panose="020F0302020204030204" pitchFamily="34" charset="0"/>
                        </a:rPr>
                        <a:t>RAM</a:t>
                      </a:r>
                      <a:endParaRPr lang="en-US" sz="2800" b="0" i="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68G</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114G</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3897612480"/>
                  </a:ext>
                </a:extLst>
              </a:tr>
              <a:tr h="520700">
                <a:tc>
                  <a:txBody>
                    <a:bodyPr/>
                    <a:lstStyle/>
                    <a:p>
                      <a:pPr marL="0" marR="0" algn="ctr">
                        <a:spcBef>
                          <a:spcPts val="0"/>
                        </a:spcBef>
                        <a:spcAft>
                          <a:spcPts val="0"/>
                        </a:spcAft>
                      </a:pPr>
                      <a:r>
                        <a:rPr lang="en-US" sz="2800" b="0" i="0" baseline="-25000">
                          <a:effectLst/>
                          <a:latin typeface="Calibri Light" panose="020F0302020204030204" pitchFamily="34" charset="0"/>
                          <a:cs typeface="Calibri Light" panose="020F0302020204030204" pitchFamily="34" charset="0"/>
                        </a:rPr>
                        <a:t>N50</a:t>
                      </a:r>
                      <a:endParaRPr lang="en-US" sz="2800" b="0" i="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36.7Mb</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88.9Mb</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3201251770"/>
                  </a:ext>
                </a:extLst>
              </a:tr>
            </a:tbl>
          </a:graphicData>
        </a:graphic>
      </p:graphicFrame>
      <p:sp>
        <p:nvSpPr>
          <p:cNvPr id="9" name="Rectangle 2">
            <a:extLst>
              <a:ext uri="{FF2B5EF4-FFF2-40B4-BE49-F238E27FC236}">
                <a16:creationId xmlns:a16="http://schemas.microsoft.com/office/drawing/2014/main" id="{361CD2A4-88F4-B54A-9854-11870EFFC955}"/>
              </a:ext>
            </a:extLst>
          </p:cNvPr>
          <p:cNvSpPr>
            <a:spLocks noChangeArrowheads="1"/>
          </p:cNvSpPr>
          <p:nvPr/>
        </p:nvSpPr>
        <p:spPr bwMode="auto">
          <a:xfrm>
            <a:off x="3757606" y="6443662"/>
            <a:ext cx="22129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dirty="0">
                <a:latin typeface="Arial" panose="020B0604020202020204" pitchFamily="34" charset="0"/>
              </a:rPr>
              <a:t>Scientific Data, 2020, 7:399</a:t>
            </a:r>
          </a:p>
        </p:txBody>
      </p:sp>
      <p:pic>
        <p:nvPicPr>
          <p:cNvPr id="10" name="Picture 4" descr="Diagram&#10;&#10;Description automatically generated">
            <a:extLst>
              <a:ext uri="{FF2B5EF4-FFF2-40B4-BE49-F238E27FC236}">
                <a16:creationId xmlns:a16="http://schemas.microsoft.com/office/drawing/2014/main" id="{D39E8A09-D187-0442-AE9C-CCE901F34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681" y="928543"/>
            <a:ext cx="3445174" cy="583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279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1011-A315-AC41-A12A-A555BAEECB1C}"/>
              </a:ext>
            </a:extLst>
          </p:cNvPr>
          <p:cNvSpPr>
            <a:spLocks noGrp="1"/>
          </p:cNvSpPr>
          <p:nvPr>
            <p:ph type="title"/>
          </p:nvPr>
        </p:nvSpPr>
        <p:spPr>
          <a:xfrm>
            <a:off x="384314" y="69660"/>
            <a:ext cx="8229600" cy="1043523"/>
          </a:xfrm>
        </p:spPr>
        <p:txBody>
          <a:bodyPr>
            <a:noAutofit/>
          </a:bodyPr>
          <a:lstStyle/>
          <a:p>
            <a:r>
              <a:rPr lang="en-US" sz="3200" dirty="0"/>
              <a:t>Haplotype-resolved </a:t>
            </a:r>
            <a:r>
              <a:rPr lang="en-US" sz="3200" i="1" dirty="0"/>
              <a:t>de novo </a:t>
            </a:r>
            <a:r>
              <a:rPr lang="en-US" sz="3200" dirty="0"/>
              <a:t>assembly</a:t>
            </a:r>
            <a:br>
              <a:rPr lang="en-US" sz="3200" dirty="0"/>
            </a:br>
            <a:r>
              <a:rPr lang="en-US" sz="3200" dirty="0"/>
              <a:t>(Phased assembly using </a:t>
            </a:r>
            <a:r>
              <a:rPr lang="en-US" sz="3200" dirty="0" err="1"/>
              <a:t>hifiasm</a:t>
            </a:r>
            <a:r>
              <a:rPr lang="en-US" sz="3200" dirty="0"/>
              <a:t>)</a:t>
            </a:r>
          </a:p>
        </p:txBody>
      </p:sp>
      <p:sp>
        <p:nvSpPr>
          <p:cNvPr id="4" name="Slide Number Placeholder 3">
            <a:extLst>
              <a:ext uri="{FF2B5EF4-FFF2-40B4-BE49-F238E27FC236}">
                <a16:creationId xmlns:a16="http://schemas.microsoft.com/office/drawing/2014/main" id="{C36A830C-A09B-4147-A989-CD5D1085BC6D}"/>
              </a:ext>
            </a:extLst>
          </p:cNvPr>
          <p:cNvSpPr>
            <a:spLocks noGrp="1"/>
          </p:cNvSpPr>
          <p:nvPr>
            <p:ph type="sldNum" sz="quarter" idx="12"/>
          </p:nvPr>
        </p:nvSpPr>
        <p:spPr/>
        <p:txBody>
          <a:bodyPr/>
          <a:lstStyle/>
          <a:p>
            <a:fld id="{9DA039C4-C5F2-1743-BB7A-5D831266C61E}" type="slidenum">
              <a:rPr lang="en-US" smtClean="0"/>
              <a:t>44</a:t>
            </a:fld>
            <a:endParaRPr lang="en-US"/>
          </a:p>
        </p:txBody>
      </p:sp>
      <p:pic>
        <p:nvPicPr>
          <p:cNvPr id="8" name="Picture 7" descr="Diagram&#10;&#10;Description automatically generated">
            <a:extLst>
              <a:ext uri="{FF2B5EF4-FFF2-40B4-BE49-F238E27FC236}">
                <a16:creationId xmlns:a16="http://schemas.microsoft.com/office/drawing/2014/main" id="{2D90943A-2A5C-064F-9F49-2309D587CAD2}"/>
              </a:ext>
            </a:extLst>
          </p:cNvPr>
          <p:cNvPicPr>
            <a:picLocks noChangeAspect="1"/>
          </p:cNvPicPr>
          <p:nvPr/>
        </p:nvPicPr>
        <p:blipFill>
          <a:blip r:embed="rId2"/>
          <a:stretch>
            <a:fillRect/>
          </a:stretch>
        </p:blipFill>
        <p:spPr>
          <a:xfrm>
            <a:off x="1812787" y="1185475"/>
            <a:ext cx="5780709" cy="5241830"/>
          </a:xfrm>
          <a:prstGeom prst="rect">
            <a:avLst/>
          </a:prstGeom>
        </p:spPr>
      </p:pic>
      <p:sp>
        <p:nvSpPr>
          <p:cNvPr id="9" name="TextBox 8">
            <a:extLst>
              <a:ext uri="{FF2B5EF4-FFF2-40B4-BE49-F238E27FC236}">
                <a16:creationId xmlns:a16="http://schemas.microsoft.com/office/drawing/2014/main" id="{18D94F25-2ED1-B846-963D-987F5718AF4B}"/>
              </a:ext>
            </a:extLst>
          </p:cNvPr>
          <p:cNvSpPr txBox="1"/>
          <p:nvPr/>
        </p:nvSpPr>
        <p:spPr>
          <a:xfrm>
            <a:off x="384314" y="6414053"/>
            <a:ext cx="4885120" cy="369332"/>
          </a:xfrm>
          <a:prstGeom prst="rect">
            <a:avLst/>
          </a:prstGeom>
          <a:noFill/>
        </p:spPr>
        <p:txBody>
          <a:bodyPr wrap="none" rtlCol="0">
            <a:spAutoFit/>
          </a:bodyPr>
          <a:lstStyle/>
          <a:p>
            <a:r>
              <a:rPr lang="en-US" dirty="0"/>
              <a:t>Cheng et al., Nature Methods, 18, 170–175 (2021)</a:t>
            </a:r>
          </a:p>
        </p:txBody>
      </p:sp>
    </p:spTree>
    <p:extLst>
      <p:ext uri="{BB962C8B-B14F-4D97-AF65-F5344CB8AC3E}">
        <p14:creationId xmlns:p14="http://schemas.microsoft.com/office/powerpoint/2010/main" val="396638162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Assemblies are hypotheses</a:t>
            </a:r>
          </a:p>
        </p:txBody>
      </p:sp>
      <p:sp>
        <p:nvSpPr>
          <p:cNvPr id="3" name="Content Placeholder 2"/>
          <p:cNvSpPr>
            <a:spLocks noGrp="1"/>
          </p:cNvSpPr>
          <p:nvPr>
            <p:ph idx="1"/>
          </p:nvPr>
        </p:nvSpPr>
        <p:spPr>
          <a:xfrm>
            <a:off x="457200" y="1715076"/>
            <a:ext cx="8229600" cy="2717224"/>
          </a:xfrm>
        </p:spPr>
        <p:txBody>
          <a:bodyPr>
            <a:noAutofit/>
          </a:bodyPr>
          <a:lstStyle/>
          <a:p>
            <a:pPr marL="0" indent="0">
              <a:buNone/>
            </a:pPr>
            <a:r>
              <a:rPr lang="en-US" sz="2800" dirty="0"/>
              <a:t>... there will always be </a:t>
            </a:r>
            <a:r>
              <a:rPr lang="en-US" sz="2800" b="1" i="1" dirty="0"/>
              <a:t>some degree of error </a:t>
            </a:r>
            <a:r>
              <a:rPr lang="en-US" sz="2800" dirty="0"/>
              <a:t>in the characterized genome sequence, both on the level of individual nucleotides and in the ordering of sequence blocks. ..., every genome assembly is the result of a series of assembly heuristics and should accordingly be treated as </a:t>
            </a:r>
            <a:r>
              <a:rPr lang="en-US" sz="2800" b="1" dirty="0"/>
              <a:t>a working hypothesis</a:t>
            </a:r>
            <a:r>
              <a:rPr lang="en-US" sz="2800" dirty="0"/>
              <a:t>.</a:t>
            </a:r>
          </a:p>
        </p:txBody>
      </p:sp>
      <p:sp>
        <p:nvSpPr>
          <p:cNvPr id="4" name="Slide Number Placeholder 3"/>
          <p:cNvSpPr>
            <a:spLocks noGrp="1"/>
          </p:cNvSpPr>
          <p:nvPr>
            <p:ph type="sldNum" sz="quarter" idx="12"/>
          </p:nvPr>
        </p:nvSpPr>
        <p:spPr/>
        <p:txBody>
          <a:bodyPr/>
          <a:lstStyle/>
          <a:p>
            <a:fld id="{9DA039C4-C5F2-1743-BB7A-5D831266C61E}" type="slidenum">
              <a:rPr lang="en-US" smtClean="0"/>
              <a:t>45</a:t>
            </a:fld>
            <a:endParaRPr lang="en-US"/>
          </a:p>
        </p:txBody>
      </p:sp>
      <p:sp>
        <p:nvSpPr>
          <p:cNvPr id="5" name="TextBox 4"/>
          <p:cNvSpPr txBox="1"/>
          <p:nvPr/>
        </p:nvSpPr>
        <p:spPr>
          <a:xfrm>
            <a:off x="546100" y="5974318"/>
            <a:ext cx="2597624" cy="246221"/>
          </a:xfrm>
          <a:prstGeom prst="rect">
            <a:avLst/>
          </a:prstGeom>
          <a:noFill/>
        </p:spPr>
        <p:txBody>
          <a:bodyPr wrap="none" rtlCol="0">
            <a:spAutoFit/>
          </a:bodyPr>
          <a:lstStyle/>
          <a:p>
            <a:r>
              <a:rPr lang="en-US" sz="1000" dirty="0"/>
              <a:t>Evolutionary Conservation, 7:1026-1042, 2014</a:t>
            </a:r>
          </a:p>
        </p:txBody>
      </p:sp>
    </p:spTree>
    <p:extLst>
      <p:ext uri="{BB962C8B-B14F-4D97-AF65-F5344CB8AC3E}">
        <p14:creationId xmlns:p14="http://schemas.microsoft.com/office/powerpoint/2010/main" val="42233284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evaluation</a:t>
            </a:r>
          </a:p>
        </p:txBody>
      </p:sp>
      <p:sp>
        <p:nvSpPr>
          <p:cNvPr id="4" name="Content Placeholder 3"/>
          <p:cNvSpPr>
            <a:spLocks noGrp="1"/>
          </p:cNvSpPr>
          <p:nvPr>
            <p:ph idx="1"/>
          </p:nvPr>
        </p:nvSpPr>
        <p:spPr>
          <a:xfrm>
            <a:off x="457200" y="1183092"/>
            <a:ext cx="8229600" cy="5022976"/>
          </a:xfrm>
        </p:spPr>
        <p:txBody>
          <a:bodyPr>
            <a:normAutofit lnSpcReduction="10000"/>
          </a:bodyPr>
          <a:lstStyle/>
          <a:p>
            <a:pPr marL="457200" indent="-457200">
              <a:buFont typeface="+mj-lt"/>
              <a:buAutoNum type="arabicPeriod"/>
            </a:pPr>
            <a:r>
              <a:rPr lang="en-US" sz="2800" dirty="0"/>
              <a:t>No. of </a:t>
            </a:r>
            <a:r>
              <a:rPr lang="en-US" sz="2800" dirty="0" err="1"/>
              <a:t>contigs</a:t>
            </a:r>
            <a:r>
              <a:rPr lang="en-US" sz="2800" dirty="0"/>
              <a:t>: the total number of </a:t>
            </a:r>
            <a:r>
              <a:rPr lang="en-US" sz="2800" dirty="0" err="1"/>
              <a:t>contigs</a:t>
            </a:r>
            <a:r>
              <a:rPr lang="en-US" sz="2800" dirty="0"/>
              <a:t> in the assembly.</a:t>
            </a:r>
          </a:p>
          <a:p>
            <a:pPr marL="457200" indent="-457200">
              <a:buFont typeface="+mj-lt"/>
              <a:buAutoNum type="arabicPeriod"/>
            </a:pPr>
            <a:r>
              <a:rPr lang="en-US" sz="2800" dirty="0"/>
              <a:t>Largest </a:t>
            </a:r>
            <a:r>
              <a:rPr lang="en-US" sz="2800" dirty="0" err="1"/>
              <a:t>contig</a:t>
            </a:r>
            <a:r>
              <a:rPr lang="en-US" sz="2800" dirty="0"/>
              <a:t>: the length of the largest </a:t>
            </a:r>
            <a:r>
              <a:rPr lang="en-US" sz="2800" dirty="0" err="1"/>
              <a:t>contig</a:t>
            </a:r>
            <a:r>
              <a:rPr lang="en-US" sz="2800" dirty="0"/>
              <a:t> in the assembly.</a:t>
            </a:r>
          </a:p>
          <a:p>
            <a:pPr marL="457200" indent="-457200">
              <a:buFont typeface="+mj-lt"/>
              <a:buAutoNum type="arabicPeriod"/>
            </a:pPr>
            <a:r>
              <a:rPr lang="en-US" sz="2800" dirty="0"/>
              <a:t>Total length: total assembly length</a:t>
            </a:r>
          </a:p>
          <a:p>
            <a:pPr marL="457200" indent="-457200">
              <a:buFont typeface="+mj-lt"/>
              <a:buAutoNum type="arabicPeriod"/>
            </a:pPr>
            <a:r>
              <a:rPr lang="en-US" sz="2800" dirty="0" err="1"/>
              <a:t>Nxx</a:t>
            </a:r>
            <a:r>
              <a:rPr lang="en-US" sz="2800" dirty="0"/>
              <a:t> (N50), </a:t>
            </a:r>
            <a:r>
              <a:rPr lang="en-US" sz="2800" dirty="0" err="1"/>
              <a:t>NGxx</a:t>
            </a:r>
            <a:r>
              <a:rPr lang="en-US" sz="2800" dirty="0"/>
              <a:t> (NG50)</a:t>
            </a:r>
          </a:p>
          <a:p>
            <a:pPr marL="457200" indent="-457200">
              <a:buFont typeface="+mj-lt"/>
              <a:buAutoNum type="arabicPeriod"/>
            </a:pPr>
            <a:r>
              <a:rPr lang="en-US" sz="2800" dirty="0"/>
              <a:t>Using a reference genome, No. of </a:t>
            </a:r>
            <a:r>
              <a:rPr lang="en-US" sz="2800" dirty="0" err="1"/>
              <a:t>misassemblies</a:t>
            </a:r>
            <a:r>
              <a:rPr lang="en-US" sz="2800" dirty="0"/>
              <a:t>, No. INDEL per 100 </a:t>
            </a:r>
            <a:r>
              <a:rPr lang="en-US" sz="2800" dirty="0" err="1"/>
              <a:t>kbp</a:t>
            </a:r>
            <a:r>
              <a:rPr lang="en-US" sz="2800" dirty="0"/>
              <a:t>, and No. of mismatches per 100 </a:t>
            </a:r>
            <a:r>
              <a:rPr lang="en-US" sz="2800" dirty="0" err="1"/>
              <a:t>kbp</a:t>
            </a:r>
            <a:r>
              <a:rPr lang="en-US" sz="2800" dirty="0"/>
              <a:t> are reported</a:t>
            </a:r>
          </a:p>
          <a:p>
            <a:pPr marL="457200" indent="-457200">
              <a:buFont typeface="+mj-lt"/>
              <a:buAutoNum type="arabicPeriod"/>
            </a:pPr>
            <a:r>
              <a:rPr lang="en-US" sz="2800" dirty="0"/>
              <a:t>Evaluation with BUSCO (Benchmarking Universal Single-Copy Orthologs)</a:t>
            </a:r>
          </a:p>
        </p:txBody>
      </p:sp>
      <p:sp>
        <p:nvSpPr>
          <p:cNvPr id="3" name="TextBox 2"/>
          <p:cNvSpPr txBox="1"/>
          <p:nvPr/>
        </p:nvSpPr>
        <p:spPr>
          <a:xfrm>
            <a:off x="651933" y="6383867"/>
            <a:ext cx="2858112" cy="246221"/>
          </a:xfrm>
          <a:prstGeom prst="rect">
            <a:avLst/>
          </a:prstGeom>
          <a:noFill/>
        </p:spPr>
        <p:txBody>
          <a:bodyPr wrap="none" rtlCol="0">
            <a:spAutoFit/>
          </a:bodyPr>
          <a:lstStyle/>
          <a:p>
            <a:r>
              <a:rPr lang="en-US" sz="1000" dirty="0" err="1"/>
              <a:t>Gurevich</a:t>
            </a:r>
            <a:r>
              <a:rPr lang="en-US" sz="1000" dirty="0"/>
              <a:t> et al., 2013 Bioinformatics 29</a:t>
            </a:r>
            <a:r>
              <a:rPr lang="en-US" sz="1000" b="1" dirty="0"/>
              <a:t>:</a:t>
            </a:r>
            <a:r>
              <a:rPr lang="en-US" sz="1000" dirty="0"/>
              <a:t> 1072-1075.</a:t>
            </a:r>
          </a:p>
        </p:txBody>
      </p:sp>
      <p:sp>
        <p:nvSpPr>
          <p:cNvPr id="5" name="Slide Number Placeholder 4"/>
          <p:cNvSpPr>
            <a:spLocks noGrp="1"/>
          </p:cNvSpPr>
          <p:nvPr>
            <p:ph type="sldNum" sz="quarter" idx="12"/>
          </p:nvPr>
        </p:nvSpPr>
        <p:spPr/>
        <p:txBody>
          <a:bodyPr/>
          <a:lstStyle/>
          <a:p>
            <a:fld id="{9DA039C4-C5F2-1743-BB7A-5D831266C61E}" type="slidenum">
              <a:rPr lang="en-US" smtClean="0"/>
              <a:t>46</a:t>
            </a:fld>
            <a:endParaRPr lang="en-US"/>
          </a:p>
        </p:txBody>
      </p:sp>
    </p:spTree>
    <p:extLst>
      <p:ext uri="{BB962C8B-B14F-4D97-AF65-F5344CB8AC3E}">
        <p14:creationId xmlns:p14="http://schemas.microsoft.com/office/powerpoint/2010/main" val="12819767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a:t>
            </a:r>
          </a:p>
        </p:txBody>
      </p:sp>
      <p:sp>
        <p:nvSpPr>
          <p:cNvPr id="3" name="Content Placeholder 2"/>
          <p:cNvSpPr>
            <a:spLocks noGrp="1"/>
          </p:cNvSpPr>
          <p:nvPr>
            <p:ph idx="1"/>
          </p:nvPr>
        </p:nvSpPr>
        <p:spPr>
          <a:xfrm>
            <a:off x="493558" y="1227327"/>
            <a:ext cx="8193242" cy="5129023"/>
          </a:xfrm>
        </p:spPr>
        <p:txBody>
          <a:bodyPr>
            <a:normAutofit/>
          </a:bodyPr>
          <a:lstStyle/>
          <a:p>
            <a:pPr>
              <a:lnSpc>
                <a:spcPct val="120000"/>
              </a:lnSpc>
            </a:pPr>
            <a:r>
              <a:rPr lang="en-US" sz="2800" dirty="0">
                <a:solidFill>
                  <a:schemeClr val="bg1">
                    <a:lumMod val="85000"/>
                  </a:schemeClr>
                </a:solidFill>
              </a:rPr>
              <a:t>Genome assembly: concept</a:t>
            </a:r>
          </a:p>
          <a:p>
            <a:pPr>
              <a:lnSpc>
                <a:spcPct val="120000"/>
              </a:lnSpc>
            </a:pPr>
            <a:r>
              <a:rPr lang="en-US" sz="2800" dirty="0">
                <a:solidFill>
                  <a:schemeClr val="bg1">
                    <a:lumMod val="85000"/>
                  </a:schemeClr>
                </a:solidFill>
              </a:rPr>
              <a:t>Assembly algorithms: OLC/De </a:t>
            </a:r>
            <a:r>
              <a:rPr lang="en-US" sz="2800" dirty="0" err="1">
                <a:solidFill>
                  <a:schemeClr val="bg1">
                    <a:lumMod val="85000"/>
                  </a:schemeClr>
                </a:solidFill>
              </a:rPr>
              <a:t>Bruijn</a:t>
            </a:r>
            <a:r>
              <a:rPr lang="en-US" sz="2800" dirty="0">
                <a:solidFill>
                  <a:schemeClr val="bg1">
                    <a:lumMod val="85000"/>
                  </a:schemeClr>
                </a:solidFill>
              </a:rPr>
              <a:t> graph</a:t>
            </a:r>
          </a:p>
          <a:p>
            <a:pPr>
              <a:lnSpc>
                <a:spcPct val="120000"/>
              </a:lnSpc>
            </a:pPr>
            <a:r>
              <a:rPr lang="en-US" sz="2800" dirty="0">
                <a:solidFill>
                  <a:schemeClr val="bg1">
                    <a:lumMod val="85000"/>
                  </a:schemeClr>
                </a:solidFill>
              </a:rPr>
              <a:t>Error correction (</a:t>
            </a:r>
            <a:r>
              <a:rPr lang="en-US" sz="2800" dirty="0" err="1">
                <a:solidFill>
                  <a:schemeClr val="bg1">
                    <a:lumMod val="85000"/>
                  </a:schemeClr>
                </a:solidFill>
              </a:rPr>
              <a:t>Kmer</a:t>
            </a:r>
            <a:r>
              <a:rPr lang="en-US" sz="2800" dirty="0">
                <a:solidFill>
                  <a:schemeClr val="bg1">
                    <a:lumMod val="85000"/>
                  </a:schemeClr>
                </a:solidFill>
              </a:rPr>
              <a:t> counts)</a:t>
            </a:r>
          </a:p>
          <a:p>
            <a:pPr>
              <a:lnSpc>
                <a:spcPct val="120000"/>
              </a:lnSpc>
            </a:pPr>
            <a:r>
              <a:rPr lang="en-US" sz="2800" dirty="0">
                <a:solidFill>
                  <a:schemeClr val="bg1">
                    <a:lumMod val="85000"/>
                  </a:schemeClr>
                </a:solidFill>
              </a:rPr>
              <a:t>Assembly strategy to cope with the repeat problem</a:t>
            </a:r>
          </a:p>
          <a:p>
            <a:pPr marL="0" indent="0">
              <a:lnSpc>
                <a:spcPct val="120000"/>
              </a:lnSpc>
              <a:buNone/>
            </a:pPr>
            <a:r>
              <a:rPr lang="en-US" sz="2800" dirty="0">
                <a:solidFill>
                  <a:schemeClr val="bg1">
                    <a:lumMod val="85000"/>
                  </a:schemeClr>
                </a:solidFill>
              </a:rPr>
              <a:t>(mate-pair reads, long reads, others)</a:t>
            </a:r>
          </a:p>
          <a:p>
            <a:pPr>
              <a:lnSpc>
                <a:spcPct val="120000"/>
              </a:lnSpc>
            </a:pPr>
            <a:r>
              <a:rPr lang="en-US" sz="2800" dirty="0">
                <a:solidFill>
                  <a:schemeClr val="bg1">
                    <a:lumMod val="85000"/>
                  </a:schemeClr>
                </a:solidFill>
              </a:rPr>
              <a:t>Assembly evaluation (N50, comparison to a reference genome)</a:t>
            </a:r>
          </a:p>
          <a:p>
            <a:pPr>
              <a:lnSpc>
                <a:spcPct val="120000"/>
              </a:lnSpc>
            </a:pPr>
            <a:r>
              <a:rPr lang="en-US" sz="3600" dirty="0"/>
              <a:t>Genome annotation</a:t>
            </a:r>
          </a:p>
        </p:txBody>
      </p:sp>
      <p:sp>
        <p:nvSpPr>
          <p:cNvPr id="4" name="Slide Number Placeholder 3"/>
          <p:cNvSpPr>
            <a:spLocks noGrp="1"/>
          </p:cNvSpPr>
          <p:nvPr>
            <p:ph type="sldNum" sz="quarter" idx="12"/>
          </p:nvPr>
        </p:nvSpPr>
        <p:spPr/>
        <p:txBody>
          <a:bodyPr/>
          <a:lstStyle/>
          <a:p>
            <a:fld id="{9DA039C4-C5F2-1743-BB7A-5D831266C61E}" type="slidenum">
              <a:rPr lang="en-US" smtClean="0"/>
              <a:t>47</a:t>
            </a:fld>
            <a:endParaRPr lang="en-US"/>
          </a:p>
        </p:txBody>
      </p:sp>
    </p:spTree>
    <p:extLst>
      <p:ext uri="{BB962C8B-B14F-4D97-AF65-F5344CB8AC3E}">
        <p14:creationId xmlns:p14="http://schemas.microsoft.com/office/powerpoint/2010/main" val="38272637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Gene annotation of eukaryotic genomes</a:t>
            </a:r>
          </a:p>
        </p:txBody>
      </p:sp>
      <p:sp>
        <p:nvSpPr>
          <p:cNvPr id="3" name="Content Placeholder 2"/>
          <p:cNvSpPr>
            <a:spLocks noGrp="1"/>
          </p:cNvSpPr>
          <p:nvPr>
            <p:ph idx="1"/>
          </p:nvPr>
        </p:nvSpPr>
        <p:spPr>
          <a:xfrm>
            <a:off x="457200" y="3997761"/>
            <a:ext cx="8229600" cy="1991365"/>
          </a:xfrm>
        </p:spPr>
        <p:txBody>
          <a:bodyPr>
            <a:noAutofit/>
          </a:bodyPr>
          <a:lstStyle/>
          <a:p>
            <a:pPr marL="0" indent="0">
              <a:buNone/>
            </a:pPr>
            <a:r>
              <a:rPr lang="en-US" sz="2800" dirty="0"/>
              <a:t>Gene prediction from genomic DNA sequences:</a:t>
            </a:r>
          </a:p>
          <a:p>
            <a:pPr marL="0" indent="0">
              <a:buNone/>
            </a:pPr>
            <a:r>
              <a:rPr lang="en-US" sz="2800" dirty="0"/>
              <a:t>to predict the </a:t>
            </a:r>
            <a:r>
              <a:rPr lang="en-US" sz="2800" b="1" i="1" dirty="0"/>
              <a:t>exon-intron </a:t>
            </a:r>
            <a:r>
              <a:rPr lang="en-US" sz="2800" dirty="0"/>
              <a:t>structures of the protein-encoding portions of transcripts (open reading frames or ORFs) and </a:t>
            </a:r>
            <a:r>
              <a:rPr lang="en-US" sz="2800" b="1" i="1" dirty="0" err="1"/>
              <a:t>untranslated</a:t>
            </a:r>
            <a:r>
              <a:rPr lang="en-US" sz="2800" b="1" i="1" dirty="0"/>
              <a:t> regions </a:t>
            </a:r>
            <a:r>
              <a:rPr lang="en-US" sz="2800" dirty="0"/>
              <a:t>(UTR).</a:t>
            </a:r>
          </a:p>
        </p:txBody>
      </p:sp>
      <p:pic>
        <p:nvPicPr>
          <p:cNvPr id="5" name="Picture 4" descr="Screenshot 2019-03-25 11.23.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28" y="1665244"/>
            <a:ext cx="8686800" cy="1866218"/>
          </a:xfrm>
          <a:prstGeom prst="rect">
            <a:avLst/>
          </a:prstGeom>
        </p:spPr>
      </p:pic>
      <p:sp>
        <p:nvSpPr>
          <p:cNvPr id="4" name="Slide Number Placeholder 3"/>
          <p:cNvSpPr>
            <a:spLocks noGrp="1"/>
          </p:cNvSpPr>
          <p:nvPr>
            <p:ph type="sldNum" sz="quarter" idx="12"/>
          </p:nvPr>
        </p:nvSpPr>
        <p:spPr/>
        <p:txBody>
          <a:bodyPr/>
          <a:lstStyle/>
          <a:p>
            <a:fld id="{9DA039C4-C5F2-1743-BB7A-5D831266C61E}" type="slidenum">
              <a:rPr lang="en-US" smtClean="0"/>
              <a:t>48</a:t>
            </a:fld>
            <a:endParaRPr lang="en-US"/>
          </a:p>
        </p:txBody>
      </p:sp>
    </p:spTree>
    <p:extLst>
      <p:ext uri="{BB962C8B-B14F-4D97-AF65-F5344CB8AC3E}">
        <p14:creationId xmlns:p14="http://schemas.microsoft.com/office/powerpoint/2010/main" val="31756099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Gene prediction approaches</a:t>
            </a:r>
          </a:p>
        </p:txBody>
      </p:sp>
      <p:sp>
        <p:nvSpPr>
          <p:cNvPr id="3" name="Content Placeholder 2"/>
          <p:cNvSpPr>
            <a:spLocks noGrp="1"/>
          </p:cNvSpPr>
          <p:nvPr>
            <p:ph idx="1"/>
          </p:nvPr>
        </p:nvSpPr>
        <p:spPr>
          <a:xfrm>
            <a:off x="457200" y="1336788"/>
            <a:ext cx="8229600" cy="4340112"/>
          </a:xfrm>
        </p:spPr>
        <p:txBody>
          <a:bodyPr>
            <a:normAutofit/>
          </a:bodyPr>
          <a:lstStyle/>
          <a:p>
            <a:r>
              <a:rPr lang="en-US" sz="2800" b="1" i="1" dirty="0" err="1"/>
              <a:t>ab</a:t>
            </a:r>
            <a:r>
              <a:rPr lang="en-US" sz="2800" b="1" i="1" dirty="0"/>
              <a:t> initio</a:t>
            </a:r>
            <a:r>
              <a:rPr lang="en-US" sz="2800" b="1" dirty="0"/>
              <a:t> gene prediction </a:t>
            </a:r>
            <a:r>
              <a:rPr lang="en-US" sz="2800" dirty="0"/>
              <a:t>(Hidden Markov Model)</a:t>
            </a:r>
          </a:p>
          <a:p>
            <a:pPr marL="0" indent="0">
              <a:buNone/>
            </a:pPr>
            <a:r>
              <a:rPr lang="en-US" sz="2800" dirty="0"/>
              <a:t>to assign probability scores to many potential coding exons, and then join consecutive high-scoring exons with consistent reading frames to form high-scoring  </a:t>
            </a:r>
            <a:r>
              <a:rPr lang="en-US" sz="2800" i="1" dirty="0"/>
              <a:t>exon–intron structures</a:t>
            </a:r>
          </a:p>
          <a:p>
            <a:pPr marL="0" indent="0">
              <a:buNone/>
            </a:pPr>
            <a:endParaRPr lang="en-US" sz="2800" dirty="0"/>
          </a:p>
          <a:p>
            <a:r>
              <a:rPr lang="en-US" sz="2800" b="1" dirty="0"/>
              <a:t>Evidence-driven gene prediction </a:t>
            </a:r>
            <a:r>
              <a:rPr lang="en-US" sz="2800" dirty="0"/>
              <a:t>(e.g., RNA sequencing data)</a:t>
            </a:r>
          </a:p>
          <a:p>
            <a:pPr marL="0" indent="0">
              <a:buNone/>
            </a:pPr>
            <a:endParaRPr lang="en-US" sz="2800" dirty="0"/>
          </a:p>
        </p:txBody>
      </p:sp>
      <p:sp>
        <p:nvSpPr>
          <p:cNvPr id="4" name="Slide Number Placeholder 3"/>
          <p:cNvSpPr>
            <a:spLocks noGrp="1"/>
          </p:cNvSpPr>
          <p:nvPr>
            <p:ph type="sldNum" sz="quarter" idx="12"/>
          </p:nvPr>
        </p:nvSpPr>
        <p:spPr/>
        <p:txBody>
          <a:bodyPr/>
          <a:lstStyle/>
          <a:p>
            <a:fld id="{9DA039C4-C5F2-1743-BB7A-5D831266C61E}" type="slidenum">
              <a:rPr lang="en-US" smtClean="0"/>
              <a:t>49</a:t>
            </a:fld>
            <a:endParaRPr lang="en-US"/>
          </a:p>
        </p:txBody>
      </p:sp>
    </p:spTree>
    <p:extLst>
      <p:ext uri="{BB962C8B-B14F-4D97-AF65-F5344CB8AC3E}">
        <p14:creationId xmlns:p14="http://schemas.microsoft.com/office/powerpoint/2010/main" val="500004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155" y="121221"/>
            <a:ext cx="8229600" cy="603254"/>
          </a:xfrm>
        </p:spPr>
        <p:txBody>
          <a:bodyPr/>
          <a:lstStyle/>
          <a:p>
            <a:r>
              <a:rPr lang="en-US" dirty="0"/>
              <a:t>Genome assembly</a:t>
            </a:r>
          </a:p>
        </p:txBody>
      </p:sp>
      <p:grpSp>
        <p:nvGrpSpPr>
          <p:cNvPr id="3" name="Group 2"/>
          <p:cNvGrpSpPr/>
          <p:nvPr/>
        </p:nvGrpSpPr>
        <p:grpSpPr>
          <a:xfrm>
            <a:off x="2646761" y="962516"/>
            <a:ext cx="5562178" cy="1971845"/>
            <a:chOff x="906919" y="4058819"/>
            <a:chExt cx="5562178" cy="1971845"/>
          </a:xfrm>
        </p:grpSpPr>
        <p:cxnSp>
          <p:nvCxnSpPr>
            <p:cNvPr id="4" name="Straight Connector 3"/>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7" name="Group 166"/>
          <p:cNvGrpSpPr/>
          <p:nvPr/>
        </p:nvGrpSpPr>
        <p:grpSpPr>
          <a:xfrm>
            <a:off x="2294705" y="1161982"/>
            <a:ext cx="5562178" cy="1971845"/>
            <a:chOff x="906919" y="4058819"/>
            <a:chExt cx="5562178" cy="1971845"/>
          </a:xfrm>
        </p:grpSpPr>
        <p:cxnSp>
          <p:nvCxnSpPr>
            <p:cNvPr id="168" name="Straight Connector 167"/>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331" name="Group 330"/>
          <p:cNvGrpSpPr/>
          <p:nvPr/>
        </p:nvGrpSpPr>
        <p:grpSpPr>
          <a:xfrm>
            <a:off x="2009796" y="1274716"/>
            <a:ext cx="5562178" cy="1971845"/>
            <a:chOff x="1853932" y="3649937"/>
            <a:chExt cx="5562178" cy="1971845"/>
          </a:xfrm>
        </p:grpSpPr>
        <p:cxnSp>
          <p:nvCxnSpPr>
            <p:cNvPr id="332" name="Straight Connector 331"/>
            <p:cNvCxnSpPr/>
            <p:nvPr/>
          </p:nvCxnSpPr>
          <p:spPr>
            <a:xfrm>
              <a:off x="19253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2077754" y="42697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2311051" y="41418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1925304"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1853932" y="41438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221307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26222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285550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2469754" y="36604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2317304"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1973521"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2920801" y="438781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2535054" y="42654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744075" y="41225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2858318" y="39894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2927054"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2311282" y="46059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2544579" y="450366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2158832" y="438128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2550832"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33830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3535537" y="4139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3768834" y="40205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3383087" y="38981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3311715" y="40225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3174621" y="36638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40799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3697462" y="3700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975862"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3775087" y="3887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3431304" y="44064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4163651" y="451584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3992837" y="41355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a:off x="4145287"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p:nvCxnSpPr>
          <p:spPr>
            <a:xfrm>
              <a:off x="3163218" y="41662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p:nvCxnSpPr>
          <p:spPr>
            <a:xfrm>
              <a:off x="3163218"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p:nvCxnSpPr>
          <p:spPr>
            <a:xfrm>
              <a:off x="3769065" y="45016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p:nvCxnSpPr>
          <p:spPr>
            <a:xfrm>
              <a:off x="4002362" y="43993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p:nvCxnSpPr>
          <p:spPr>
            <a:xfrm>
              <a:off x="3616615" y="42770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p:nvCxnSpPr>
          <p:spPr>
            <a:xfrm>
              <a:off x="4008615"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p:nvCxnSpPr>
          <p:spPr>
            <a:xfrm>
              <a:off x="20929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a:off x="2245361" y="52855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a:off x="2478658" y="51832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p:nvCxnSpPr>
          <p:spPr>
            <a:xfrm>
              <a:off x="2092911"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p:nvCxnSpPr>
          <p:spPr>
            <a:xfrm>
              <a:off x="2021539" y="51852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a:xfrm>
              <a:off x="238067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8" name="Straight Connector 377"/>
            <p:cNvCxnSpPr/>
            <p:nvPr/>
          </p:nvCxnSpPr>
          <p:spPr>
            <a:xfrm>
              <a:off x="27898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9" name="Straight Connector 378"/>
            <p:cNvCxnSpPr/>
            <p:nvPr/>
          </p:nvCxnSpPr>
          <p:spPr>
            <a:xfrm>
              <a:off x="302310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p:nvCxnSpPr>
          <p:spPr>
            <a:xfrm>
              <a:off x="2637361"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p:nvCxnSpPr>
          <p:spPr>
            <a:xfrm>
              <a:off x="2484911"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a:xfrm>
              <a:off x="2141128"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p:nvCxnSpPr>
          <p:spPr>
            <a:xfrm>
              <a:off x="3088408" y="540365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p:cNvCxnSpPr/>
            <p:nvPr/>
          </p:nvCxnSpPr>
          <p:spPr>
            <a:xfrm>
              <a:off x="2702661" y="528127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p:nvCxnSpPr>
          <p:spPr>
            <a:xfrm>
              <a:off x="2911682" y="51639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p:nvCxnSpPr>
          <p:spPr>
            <a:xfrm>
              <a:off x="3025925" y="504788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a:xfrm>
              <a:off x="3094661"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p:nvCxnSpPr>
          <p:spPr>
            <a:xfrm>
              <a:off x="2478889" y="56217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p:nvCxnSpPr>
          <p:spPr>
            <a:xfrm>
              <a:off x="2712186" y="55195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p:nvCxnSpPr>
          <p:spPr>
            <a:xfrm>
              <a:off x="2326439" y="53971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p:nvCxnSpPr>
          <p:spPr>
            <a:xfrm>
              <a:off x="2718439"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p:nvCxnSpPr>
          <p:spPr>
            <a:xfrm>
              <a:off x="35506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p:nvCxnSpPr>
          <p:spPr>
            <a:xfrm>
              <a:off x="3703144" y="5181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p:nvCxnSpPr>
          <p:spPr>
            <a:xfrm>
              <a:off x="3936441" y="50790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p:nvCxnSpPr>
          <p:spPr>
            <a:xfrm>
              <a:off x="3550694" y="49566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p:nvCxnSpPr>
          <p:spPr>
            <a:xfrm>
              <a:off x="3479322" y="508099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p:nvCxnSpPr>
          <p:spPr>
            <a:xfrm>
              <a:off x="3342228" y="47222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p:nvCxnSpPr>
          <p:spPr>
            <a:xfrm>
              <a:off x="42475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p:nvCxnSpPr>
          <p:spPr>
            <a:xfrm>
              <a:off x="3865069" y="47594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3598911" y="45998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p:nvCxnSpPr>
          <p:spPr>
            <a:xfrm>
              <a:off x="3942694"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p:nvCxnSpPr>
          <p:spPr>
            <a:xfrm>
              <a:off x="3598911" y="542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4331258" y="553168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4160444" y="517700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4312894"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3330825" y="52076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a:off x="3330825"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a:off x="3936672" y="55175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4169969" y="541523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3784222"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a:off x="4176222"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a:off x="2095749"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a:off x="47052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a:off x="4857706" y="42591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5091003" y="41313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p:nvCxnSpPr>
          <p:spPr>
            <a:xfrm>
              <a:off x="4705256"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p:nvCxnSpPr>
          <p:spPr>
            <a:xfrm>
              <a:off x="4633884" y="41333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p:nvCxnSpPr>
          <p:spPr>
            <a:xfrm>
              <a:off x="499302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p:nvCxnSpPr>
          <p:spPr>
            <a:xfrm>
              <a:off x="54021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563545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p:nvCxnSpPr>
          <p:spPr>
            <a:xfrm>
              <a:off x="5249706" y="36499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p:nvCxnSpPr>
          <p:spPr>
            <a:xfrm>
              <a:off x="5097256" y="39813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p:nvCxnSpPr>
          <p:spPr>
            <a:xfrm>
              <a:off x="4753473"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p:nvCxnSpPr>
          <p:spPr>
            <a:xfrm>
              <a:off x="5700753" y="437725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5315006"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p:nvCxnSpPr>
          <p:spPr>
            <a:xfrm>
              <a:off x="5524027" y="41120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p:nvCxnSpPr>
          <p:spPr>
            <a:xfrm>
              <a:off x="5638270" y="397886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p:nvCxnSpPr>
          <p:spPr>
            <a:xfrm>
              <a:off x="5707006" y="4244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p:nvCxnSpPr>
          <p:spPr>
            <a:xfrm>
              <a:off x="5091234" y="45953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p:nvCxnSpPr>
          <p:spPr>
            <a:xfrm>
              <a:off x="5324531" y="449310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p:nvCxnSpPr>
          <p:spPr>
            <a:xfrm>
              <a:off x="4938784"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p:nvCxnSpPr>
          <p:spPr>
            <a:xfrm>
              <a:off x="4483708"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p:nvCxnSpPr>
          <p:spPr>
            <a:xfrm>
              <a:off x="61630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p:nvCxnSpPr>
          <p:spPr>
            <a:xfrm>
              <a:off x="6315489" y="4129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p:nvCxnSpPr>
          <p:spPr>
            <a:xfrm>
              <a:off x="6548786" y="40099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p:nvCxnSpPr>
          <p:spPr>
            <a:xfrm>
              <a:off x="4649041"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p:nvCxnSpPr>
          <p:spPr>
            <a:xfrm>
              <a:off x="6091667" y="40119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p:nvCxnSpPr>
          <p:spPr>
            <a:xfrm>
              <a:off x="5954573" y="36532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p:nvCxnSpPr>
          <p:spPr>
            <a:xfrm>
              <a:off x="68599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p:nvCxnSpPr>
          <p:spPr>
            <a:xfrm>
              <a:off x="6477414" y="3690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p:nvCxnSpPr>
          <p:spPr>
            <a:xfrm>
              <a:off x="5755814" y="46084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6555039" y="38770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p:nvCxnSpPr>
          <p:spPr>
            <a:xfrm>
              <a:off x="6211256" y="43959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p:nvCxnSpPr>
          <p:spPr>
            <a:xfrm>
              <a:off x="6943603" y="4505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6772789" y="412503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p:nvCxnSpPr>
          <p:spPr>
            <a:xfrm>
              <a:off x="6925239"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p:nvCxnSpPr>
          <p:spPr>
            <a:xfrm>
              <a:off x="5943170" y="41556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p:nvCxnSpPr>
          <p:spPr>
            <a:xfrm>
              <a:off x="5943170"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p:nvCxnSpPr>
          <p:spPr>
            <a:xfrm>
              <a:off x="6549017" y="44911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6782314" y="43888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p:nvCxnSpPr>
          <p:spPr>
            <a:xfrm>
              <a:off x="6396567"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p:nvCxnSpPr>
          <p:spPr>
            <a:xfrm>
              <a:off x="6788567" y="42558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p:nvCxnSpPr>
          <p:spPr>
            <a:xfrm>
              <a:off x="48728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p:nvCxnSpPr>
          <p:spPr>
            <a:xfrm>
              <a:off x="5025313" y="52749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p:nvCxnSpPr>
          <p:spPr>
            <a:xfrm>
              <a:off x="5258610" y="51727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872863"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p:nvCxnSpPr>
          <p:spPr>
            <a:xfrm>
              <a:off x="4801491" y="51747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p:nvCxnSpPr>
          <p:spPr>
            <a:xfrm>
              <a:off x="516063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p:nvCxnSpPr>
          <p:spPr>
            <a:xfrm>
              <a:off x="55697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p:nvCxnSpPr>
          <p:spPr>
            <a:xfrm>
              <a:off x="580306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p:nvCxnSpPr>
          <p:spPr>
            <a:xfrm>
              <a:off x="5417313"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p:cNvCxnSpPr/>
            <p:nvPr/>
          </p:nvCxnSpPr>
          <p:spPr>
            <a:xfrm>
              <a:off x="5264863" y="50397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p:cNvCxnSpPr/>
            <p:nvPr/>
          </p:nvCxnSpPr>
          <p:spPr>
            <a:xfrm>
              <a:off x="4921080"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p:cNvCxnSpPr/>
            <p:nvPr/>
          </p:nvCxnSpPr>
          <p:spPr>
            <a:xfrm>
              <a:off x="5868360" y="53930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p:cNvCxnSpPr/>
            <p:nvPr/>
          </p:nvCxnSpPr>
          <p:spPr>
            <a:xfrm>
              <a:off x="5482613"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p:nvCxnSpPr>
          <p:spPr>
            <a:xfrm>
              <a:off x="5691634" y="51534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p:nvCxnSpPr>
          <p:spPr>
            <a:xfrm>
              <a:off x="5805877" y="503732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p:nvCxnSpPr>
          <p:spPr>
            <a:xfrm>
              <a:off x="5874613" y="52601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p:nvCxnSpPr>
          <p:spPr>
            <a:xfrm>
              <a:off x="5258841" y="56112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5492138" y="55089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5106391"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5498391" y="53760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63306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4617794"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6716393" y="50684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6330646"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6259274" y="507043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p:cNvCxnSpPr/>
            <p:nvPr/>
          </p:nvCxnSpPr>
          <p:spPr>
            <a:xfrm>
              <a:off x="6122180" y="47116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70275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p:nvPr/>
          </p:nvCxnSpPr>
          <p:spPr>
            <a:xfrm>
              <a:off x="6645021" y="47488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p:nvCxnSpPr>
          <p:spPr>
            <a:xfrm>
              <a:off x="6378863" y="45893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6722646" y="49355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3" name="Straight Connector 482"/>
            <p:cNvCxnSpPr/>
            <p:nvPr/>
          </p:nvCxnSpPr>
          <p:spPr>
            <a:xfrm>
              <a:off x="6378863" y="541175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p:cNvCxnSpPr/>
            <p:nvPr/>
          </p:nvCxnSpPr>
          <p:spPr>
            <a:xfrm>
              <a:off x="7111210" y="552112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6940396" y="516644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p:cNvCxnSpPr/>
            <p:nvPr/>
          </p:nvCxnSpPr>
          <p:spPr>
            <a:xfrm>
              <a:off x="7092846"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p:cNvCxnSpPr/>
            <p:nvPr/>
          </p:nvCxnSpPr>
          <p:spPr>
            <a:xfrm>
              <a:off x="6110777" y="519705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p:cNvCxnSpPr/>
            <p:nvPr/>
          </p:nvCxnSpPr>
          <p:spPr>
            <a:xfrm>
              <a:off x="6110777"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p:cNvCxnSpPr/>
            <p:nvPr/>
          </p:nvCxnSpPr>
          <p:spPr>
            <a:xfrm>
              <a:off x="6716624" y="550694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p:cNvCxnSpPr/>
            <p:nvPr/>
          </p:nvCxnSpPr>
          <p:spPr>
            <a:xfrm>
              <a:off x="6949921" y="540467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p:cNvCxnSpPr/>
            <p:nvPr/>
          </p:nvCxnSpPr>
          <p:spPr>
            <a:xfrm>
              <a:off x="6564174"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p:cNvCxnSpPr/>
            <p:nvPr/>
          </p:nvCxnSpPr>
          <p:spPr>
            <a:xfrm>
              <a:off x="6956174" y="527173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3" name="Straight Connector 492"/>
            <p:cNvCxnSpPr/>
            <p:nvPr/>
          </p:nvCxnSpPr>
          <p:spPr>
            <a:xfrm>
              <a:off x="4875701"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4" name="Straight Connector 493"/>
            <p:cNvCxnSpPr/>
            <p:nvPr/>
          </p:nvCxnSpPr>
          <p:spPr>
            <a:xfrm>
              <a:off x="4405479" y="429156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495" name="TextBox 26"/>
          <p:cNvSpPr txBox="1">
            <a:spLocks noChangeArrowheads="1"/>
          </p:cNvSpPr>
          <p:nvPr/>
        </p:nvSpPr>
        <p:spPr bwMode="auto">
          <a:xfrm>
            <a:off x="115999" y="1710963"/>
            <a:ext cx="1762021"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sequencing</a:t>
            </a:r>
          </a:p>
          <a:p>
            <a:pPr eaLnBrk="1" hangingPunct="1"/>
            <a:r>
              <a:rPr lang="en-US" dirty="0"/>
              <a:t>reads</a:t>
            </a:r>
          </a:p>
        </p:txBody>
      </p:sp>
      <p:grpSp>
        <p:nvGrpSpPr>
          <p:cNvPr id="499" name="Group 498"/>
          <p:cNvGrpSpPr/>
          <p:nvPr/>
        </p:nvGrpSpPr>
        <p:grpSpPr>
          <a:xfrm>
            <a:off x="2657956" y="5756080"/>
            <a:ext cx="5372561" cy="836686"/>
            <a:chOff x="2657956" y="5875348"/>
            <a:chExt cx="5372561" cy="836686"/>
          </a:xfrm>
        </p:grpSpPr>
        <p:sp>
          <p:nvSpPr>
            <p:cNvPr id="720" name="TextBox 719"/>
            <p:cNvSpPr txBox="1"/>
            <p:nvPr/>
          </p:nvSpPr>
          <p:spPr>
            <a:xfrm>
              <a:off x="2657956" y="6250369"/>
              <a:ext cx="5372561" cy="461665"/>
            </a:xfrm>
            <a:prstGeom prst="rect">
              <a:avLst/>
            </a:prstGeom>
            <a:noFill/>
          </p:spPr>
          <p:txBody>
            <a:bodyPr wrap="none" rtlCol="0">
              <a:spAutoFit/>
            </a:bodyPr>
            <a:lstStyle/>
            <a:p>
              <a:r>
                <a:rPr lang="en-US" sz="2400" dirty="0"/>
                <a:t>complete assembly / </a:t>
              </a:r>
              <a:r>
                <a:rPr lang="en-US" sz="2400" dirty="0" err="1"/>
                <a:t>pseudochomosome</a:t>
              </a:r>
              <a:r>
                <a:rPr lang="en-US" sz="2400" dirty="0"/>
                <a:t> </a:t>
              </a:r>
            </a:p>
          </p:txBody>
        </p:sp>
        <p:sp>
          <p:nvSpPr>
            <p:cNvPr id="721" name="Down Arrow 720"/>
            <p:cNvSpPr/>
            <p:nvPr/>
          </p:nvSpPr>
          <p:spPr>
            <a:xfrm>
              <a:off x="5247588" y="5875348"/>
              <a:ext cx="132927" cy="295466"/>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8" name="Group 497"/>
          <p:cNvGrpSpPr/>
          <p:nvPr/>
        </p:nvGrpSpPr>
        <p:grpSpPr>
          <a:xfrm>
            <a:off x="121256" y="4937468"/>
            <a:ext cx="7624481" cy="731975"/>
            <a:chOff x="121256" y="5056736"/>
            <a:chExt cx="7624481" cy="731975"/>
          </a:xfrm>
        </p:grpSpPr>
        <p:cxnSp>
          <p:nvCxnSpPr>
            <p:cNvPr id="716" name="Straight Connector 715"/>
            <p:cNvCxnSpPr/>
            <p:nvPr/>
          </p:nvCxnSpPr>
          <p:spPr>
            <a:xfrm>
              <a:off x="2317704" y="5532594"/>
              <a:ext cx="2614619"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7" name="Straight Connector 716"/>
            <p:cNvCxnSpPr/>
            <p:nvPr/>
          </p:nvCxnSpPr>
          <p:spPr>
            <a:xfrm>
              <a:off x="5715253" y="5532594"/>
              <a:ext cx="2030484"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18" name="TextBox 717"/>
            <p:cNvSpPr txBox="1"/>
            <p:nvPr/>
          </p:nvSpPr>
          <p:spPr>
            <a:xfrm>
              <a:off x="4874404" y="5329867"/>
              <a:ext cx="897226" cy="369332"/>
            </a:xfrm>
            <a:prstGeom prst="rect">
              <a:avLst/>
            </a:prstGeom>
            <a:noFill/>
          </p:spPr>
          <p:txBody>
            <a:bodyPr wrap="none" rtlCol="0">
              <a:spAutoFit/>
            </a:bodyPr>
            <a:lstStyle/>
            <a:p>
              <a:r>
                <a:rPr lang="en-US" dirty="0"/>
                <a:t>NN..NN</a:t>
              </a:r>
            </a:p>
          </p:txBody>
        </p:sp>
        <p:sp>
          <p:nvSpPr>
            <p:cNvPr id="719" name="TextBox 718"/>
            <p:cNvSpPr txBox="1"/>
            <p:nvPr/>
          </p:nvSpPr>
          <p:spPr>
            <a:xfrm>
              <a:off x="121256" y="5327046"/>
              <a:ext cx="1272080" cy="461665"/>
            </a:xfrm>
            <a:prstGeom prst="rect">
              <a:avLst/>
            </a:prstGeom>
            <a:noFill/>
          </p:spPr>
          <p:txBody>
            <a:bodyPr wrap="none" rtlCol="0">
              <a:spAutoFit/>
            </a:bodyPr>
            <a:lstStyle/>
            <a:p>
              <a:r>
                <a:rPr lang="en-US" sz="2400" dirty="0"/>
                <a:t>scaffolds</a:t>
              </a:r>
            </a:p>
          </p:txBody>
        </p:sp>
        <p:sp>
          <p:nvSpPr>
            <p:cNvPr id="722" name="Down Arrow 721"/>
            <p:cNvSpPr/>
            <p:nvPr/>
          </p:nvSpPr>
          <p:spPr>
            <a:xfrm flipH="1">
              <a:off x="5254188" y="5056736"/>
              <a:ext cx="127916" cy="295466"/>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7" name="Group 496"/>
          <p:cNvGrpSpPr/>
          <p:nvPr/>
        </p:nvGrpSpPr>
        <p:grpSpPr>
          <a:xfrm>
            <a:off x="115999" y="3289737"/>
            <a:ext cx="7756332" cy="1633683"/>
            <a:chOff x="115999" y="3409005"/>
            <a:chExt cx="7756332" cy="1633683"/>
          </a:xfrm>
        </p:grpSpPr>
        <p:cxnSp>
          <p:nvCxnSpPr>
            <p:cNvPr id="496" name="Straight Connector 495"/>
            <p:cNvCxnSpPr/>
            <p:nvPr/>
          </p:nvCxnSpPr>
          <p:spPr>
            <a:xfrm>
              <a:off x="2317704" y="4954032"/>
              <a:ext cx="2614619"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p:nvPr/>
          </p:nvCxnSpPr>
          <p:spPr>
            <a:xfrm>
              <a:off x="3156361" y="37044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0" name="Straight Connector 529"/>
            <p:cNvCxnSpPr/>
            <p:nvPr/>
          </p:nvCxnSpPr>
          <p:spPr>
            <a:xfrm>
              <a:off x="3888708" y="38138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p:nvPr/>
          </p:nvCxnSpPr>
          <p:spPr>
            <a:xfrm>
              <a:off x="2985446" y="40202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4" name="Straight Connector 533"/>
            <p:cNvCxnSpPr/>
            <p:nvPr/>
          </p:nvCxnSpPr>
          <p:spPr>
            <a:xfrm>
              <a:off x="2888275" y="38087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5" name="Straight Connector 534"/>
            <p:cNvCxnSpPr/>
            <p:nvPr/>
          </p:nvCxnSpPr>
          <p:spPr>
            <a:xfrm>
              <a:off x="3494122" y="37996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6" name="Straight Connector 535"/>
            <p:cNvCxnSpPr/>
            <p:nvPr/>
          </p:nvCxnSpPr>
          <p:spPr>
            <a:xfrm>
              <a:off x="3727419" y="36973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9" name="Straight Connector 538"/>
            <p:cNvCxnSpPr/>
            <p:nvPr/>
          </p:nvCxnSpPr>
          <p:spPr>
            <a:xfrm>
              <a:off x="2389076" y="424160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0" name="Straight Connector 539"/>
            <p:cNvCxnSpPr/>
            <p:nvPr/>
          </p:nvCxnSpPr>
          <p:spPr>
            <a:xfrm>
              <a:off x="2541526" y="45835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1" name="Straight Connector 540"/>
            <p:cNvCxnSpPr/>
            <p:nvPr/>
          </p:nvCxnSpPr>
          <p:spPr>
            <a:xfrm>
              <a:off x="2774823" y="44812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2" name="Straight Connector 541"/>
            <p:cNvCxnSpPr/>
            <p:nvPr/>
          </p:nvCxnSpPr>
          <p:spPr>
            <a:xfrm>
              <a:off x="2389076" y="43588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3" name="Straight Connector 542"/>
            <p:cNvCxnSpPr/>
            <p:nvPr/>
          </p:nvCxnSpPr>
          <p:spPr>
            <a:xfrm>
              <a:off x="2317704" y="44832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4" name="Straight Connector 543"/>
            <p:cNvCxnSpPr/>
            <p:nvPr/>
          </p:nvCxnSpPr>
          <p:spPr>
            <a:xfrm>
              <a:off x="2676843" y="4139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5" name="Straight Connector 544"/>
            <p:cNvCxnSpPr/>
            <p:nvPr/>
          </p:nvCxnSpPr>
          <p:spPr>
            <a:xfrm>
              <a:off x="3043356" y="424160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6" name="Straight Connector 545"/>
            <p:cNvCxnSpPr/>
            <p:nvPr/>
          </p:nvCxnSpPr>
          <p:spPr>
            <a:xfrm>
              <a:off x="3276653" y="4139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8" name="Straight Connector 547"/>
            <p:cNvCxnSpPr/>
            <p:nvPr/>
          </p:nvCxnSpPr>
          <p:spPr>
            <a:xfrm>
              <a:off x="2781076" y="434833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9" name="Straight Connector 548"/>
            <p:cNvCxnSpPr/>
            <p:nvPr/>
          </p:nvCxnSpPr>
          <p:spPr>
            <a:xfrm>
              <a:off x="2437293" y="48245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0" name="Straight Connector 549"/>
            <p:cNvCxnSpPr/>
            <p:nvPr/>
          </p:nvCxnSpPr>
          <p:spPr>
            <a:xfrm>
              <a:off x="3384573" y="47016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1" name="Straight Connector 550"/>
            <p:cNvCxnSpPr/>
            <p:nvPr/>
          </p:nvCxnSpPr>
          <p:spPr>
            <a:xfrm>
              <a:off x="2998826" y="457926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2" name="Straight Connector 551"/>
            <p:cNvCxnSpPr/>
            <p:nvPr/>
          </p:nvCxnSpPr>
          <p:spPr>
            <a:xfrm>
              <a:off x="3207847" y="44619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3" name="Straight Connector 552"/>
            <p:cNvCxnSpPr/>
            <p:nvPr/>
          </p:nvCxnSpPr>
          <p:spPr>
            <a:xfrm>
              <a:off x="3322090" y="434587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4" name="Straight Connector 553"/>
            <p:cNvCxnSpPr/>
            <p:nvPr/>
          </p:nvCxnSpPr>
          <p:spPr>
            <a:xfrm>
              <a:off x="3390826" y="456870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6" name="Straight Connector 555"/>
            <p:cNvCxnSpPr/>
            <p:nvPr/>
          </p:nvCxnSpPr>
          <p:spPr>
            <a:xfrm>
              <a:off x="3008351" y="481749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7" name="Straight Connector 556"/>
            <p:cNvCxnSpPr/>
            <p:nvPr/>
          </p:nvCxnSpPr>
          <p:spPr>
            <a:xfrm>
              <a:off x="2622604" y="46951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8" name="Straight Connector 557"/>
            <p:cNvCxnSpPr/>
            <p:nvPr/>
          </p:nvCxnSpPr>
          <p:spPr>
            <a:xfrm>
              <a:off x="3014604" y="46845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9" name="Straight Connector 558"/>
            <p:cNvCxnSpPr/>
            <p:nvPr/>
          </p:nvCxnSpPr>
          <p:spPr>
            <a:xfrm>
              <a:off x="3804239" y="41373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p:cNvCxnSpPr/>
            <p:nvPr/>
          </p:nvCxnSpPr>
          <p:spPr>
            <a:xfrm>
              <a:off x="3999309" y="44792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p:cNvCxnSpPr/>
            <p:nvPr/>
          </p:nvCxnSpPr>
          <p:spPr>
            <a:xfrm>
              <a:off x="4232606" y="437699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2" name="Straight Connector 561"/>
            <p:cNvCxnSpPr/>
            <p:nvPr/>
          </p:nvCxnSpPr>
          <p:spPr>
            <a:xfrm>
              <a:off x="3804239" y="42546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3" name="Straight Connector 562"/>
            <p:cNvCxnSpPr/>
            <p:nvPr/>
          </p:nvCxnSpPr>
          <p:spPr>
            <a:xfrm>
              <a:off x="3775487" y="43789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4" name="Straight Connector 563"/>
            <p:cNvCxnSpPr/>
            <p:nvPr/>
          </p:nvCxnSpPr>
          <p:spPr>
            <a:xfrm>
              <a:off x="3595773" y="40202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p:cNvCxnSpPr/>
            <p:nvPr/>
          </p:nvCxnSpPr>
          <p:spPr>
            <a:xfrm>
              <a:off x="4501139" y="41373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p:cNvCxnSpPr/>
            <p:nvPr/>
          </p:nvCxnSpPr>
          <p:spPr>
            <a:xfrm>
              <a:off x="4118614" y="405739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p:cNvCxnSpPr/>
            <p:nvPr/>
          </p:nvCxnSpPr>
          <p:spPr>
            <a:xfrm>
              <a:off x="3323968" y="38978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p:cNvCxnSpPr/>
            <p:nvPr/>
          </p:nvCxnSpPr>
          <p:spPr>
            <a:xfrm>
              <a:off x="4196239" y="42440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p:cNvCxnSpPr/>
            <p:nvPr/>
          </p:nvCxnSpPr>
          <p:spPr>
            <a:xfrm>
              <a:off x="3895076" y="47203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p:cNvCxnSpPr/>
            <p:nvPr/>
          </p:nvCxnSpPr>
          <p:spPr>
            <a:xfrm>
              <a:off x="4627423" y="482967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1" name="Straight Connector 570"/>
            <p:cNvCxnSpPr/>
            <p:nvPr/>
          </p:nvCxnSpPr>
          <p:spPr>
            <a:xfrm>
              <a:off x="4456609" y="44749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2" name="Straight Connector 571"/>
            <p:cNvCxnSpPr/>
            <p:nvPr/>
          </p:nvCxnSpPr>
          <p:spPr>
            <a:xfrm>
              <a:off x="4609059" y="43588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p:cNvCxnSpPr/>
            <p:nvPr/>
          </p:nvCxnSpPr>
          <p:spPr>
            <a:xfrm>
              <a:off x="3626990" y="4505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p:cNvCxnSpPr/>
            <p:nvPr/>
          </p:nvCxnSpPr>
          <p:spPr>
            <a:xfrm>
              <a:off x="3626990" y="48245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5" name="Straight Connector 574"/>
            <p:cNvCxnSpPr/>
            <p:nvPr/>
          </p:nvCxnSpPr>
          <p:spPr>
            <a:xfrm>
              <a:off x="4232837" y="48155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6" name="Straight Connector 575"/>
            <p:cNvCxnSpPr/>
            <p:nvPr/>
          </p:nvCxnSpPr>
          <p:spPr>
            <a:xfrm>
              <a:off x="4466134" y="471322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7" name="Straight Connector 576"/>
            <p:cNvCxnSpPr/>
            <p:nvPr/>
          </p:nvCxnSpPr>
          <p:spPr>
            <a:xfrm>
              <a:off x="4080387" y="45908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8" name="Straight Connector 577"/>
            <p:cNvCxnSpPr/>
            <p:nvPr/>
          </p:nvCxnSpPr>
          <p:spPr>
            <a:xfrm>
              <a:off x="4472387" y="45802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9" name="Straight Connector 598"/>
            <p:cNvCxnSpPr/>
            <p:nvPr/>
          </p:nvCxnSpPr>
          <p:spPr>
            <a:xfrm>
              <a:off x="4208765" y="39169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5" name="Straight Connector 664"/>
            <p:cNvCxnSpPr/>
            <p:nvPr/>
          </p:nvCxnSpPr>
          <p:spPr>
            <a:xfrm>
              <a:off x="5841847" y="4959368"/>
              <a:ext cx="2030484"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7" name="Straight Connector 666"/>
            <p:cNvCxnSpPr/>
            <p:nvPr/>
          </p:nvCxnSpPr>
          <p:spPr>
            <a:xfrm>
              <a:off x="6828716" y="38191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8" name="Straight Connector 667"/>
            <p:cNvCxnSpPr/>
            <p:nvPr/>
          </p:nvCxnSpPr>
          <p:spPr>
            <a:xfrm>
              <a:off x="6107062" y="40204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0" name="Straight Connector 669"/>
            <p:cNvCxnSpPr/>
            <p:nvPr/>
          </p:nvCxnSpPr>
          <p:spPr>
            <a:xfrm>
              <a:off x="6434130" y="380500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1" name="Straight Connector 670"/>
            <p:cNvCxnSpPr/>
            <p:nvPr/>
          </p:nvCxnSpPr>
          <p:spPr>
            <a:xfrm>
              <a:off x="6667427" y="370272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9" name="Straight Connector 678"/>
            <p:cNvCxnSpPr/>
            <p:nvPr/>
          </p:nvCxnSpPr>
          <p:spPr>
            <a:xfrm>
              <a:off x="5924155" y="43830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a:off x="5983364" y="42469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1" name="Straight Connector 680"/>
            <p:cNvCxnSpPr/>
            <p:nvPr/>
          </p:nvCxnSpPr>
          <p:spPr>
            <a:xfrm>
              <a:off x="6216661" y="414465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4" name="Straight Connector 683"/>
            <p:cNvCxnSpPr/>
            <p:nvPr/>
          </p:nvCxnSpPr>
          <p:spPr>
            <a:xfrm>
              <a:off x="6324581" y="470698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5" name="Straight Connector 684"/>
            <p:cNvCxnSpPr/>
            <p:nvPr/>
          </p:nvCxnSpPr>
          <p:spPr>
            <a:xfrm>
              <a:off x="5938834" y="45846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6" name="Straight Connector 685"/>
            <p:cNvCxnSpPr/>
            <p:nvPr/>
          </p:nvCxnSpPr>
          <p:spPr>
            <a:xfrm>
              <a:off x="6147855" y="44673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7" name="Straight Connector 686"/>
            <p:cNvCxnSpPr/>
            <p:nvPr/>
          </p:nvCxnSpPr>
          <p:spPr>
            <a:xfrm>
              <a:off x="6262098" y="435121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8" name="Straight Connector 687"/>
            <p:cNvCxnSpPr/>
            <p:nvPr/>
          </p:nvCxnSpPr>
          <p:spPr>
            <a:xfrm>
              <a:off x="6330834" y="457404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9" name="Straight Connector 688"/>
            <p:cNvCxnSpPr/>
            <p:nvPr/>
          </p:nvCxnSpPr>
          <p:spPr>
            <a:xfrm>
              <a:off x="5846071" y="48228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1" name="Straight Connector 690"/>
            <p:cNvCxnSpPr/>
            <p:nvPr/>
          </p:nvCxnSpPr>
          <p:spPr>
            <a:xfrm>
              <a:off x="5954612" y="46898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2" name="Straight Connector 691"/>
            <p:cNvCxnSpPr/>
            <p:nvPr/>
          </p:nvCxnSpPr>
          <p:spPr>
            <a:xfrm>
              <a:off x="6744247" y="41426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3" name="Straight Connector 692"/>
            <p:cNvCxnSpPr/>
            <p:nvPr/>
          </p:nvCxnSpPr>
          <p:spPr>
            <a:xfrm>
              <a:off x="6939317" y="4484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4" name="Straight Connector 693"/>
            <p:cNvCxnSpPr/>
            <p:nvPr/>
          </p:nvCxnSpPr>
          <p:spPr>
            <a:xfrm>
              <a:off x="7172614" y="43823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5" name="Straight Connector 694"/>
            <p:cNvCxnSpPr/>
            <p:nvPr/>
          </p:nvCxnSpPr>
          <p:spPr>
            <a:xfrm>
              <a:off x="6744247" y="42599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6" name="Straight Connector 695"/>
            <p:cNvCxnSpPr/>
            <p:nvPr/>
          </p:nvCxnSpPr>
          <p:spPr>
            <a:xfrm>
              <a:off x="6715495" y="438432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7" name="Straight Connector 696"/>
            <p:cNvCxnSpPr/>
            <p:nvPr/>
          </p:nvCxnSpPr>
          <p:spPr>
            <a:xfrm>
              <a:off x="6535781" y="402558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8" name="Straight Connector 697"/>
            <p:cNvCxnSpPr/>
            <p:nvPr/>
          </p:nvCxnSpPr>
          <p:spPr>
            <a:xfrm>
              <a:off x="7441147" y="41426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9" name="Straight Connector 698"/>
            <p:cNvCxnSpPr/>
            <p:nvPr/>
          </p:nvCxnSpPr>
          <p:spPr>
            <a:xfrm>
              <a:off x="7058622" y="40627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0" name="Straight Connector 699"/>
            <p:cNvCxnSpPr/>
            <p:nvPr/>
          </p:nvCxnSpPr>
          <p:spPr>
            <a:xfrm>
              <a:off x="6263976" y="390320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1" name="Straight Connector 700"/>
            <p:cNvCxnSpPr/>
            <p:nvPr/>
          </p:nvCxnSpPr>
          <p:spPr>
            <a:xfrm>
              <a:off x="7136247" y="42493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2" name="Straight Connector 701"/>
            <p:cNvCxnSpPr/>
            <p:nvPr/>
          </p:nvCxnSpPr>
          <p:spPr>
            <a:xfrm>
              <a:off x="6835084" y="47256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3" name="Straight Connector 702"/>
            <p:cNvCxnSpPr/>
            <p:nvPr/>
          </p:nvCxnSpPr>
          <p:spPr>
            <a:xfrm>
              <a:off x="7567431" y="48350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4" name="Straight Connector 703"/>
            <p:cNvCxnSpPr/>
            <p:nvPr/>
          </p:nvCxnSpPr>
          <p:spPr>
            <a:xfrm>
              <a:off x="7396617" y="4480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5" name="Straight Connector 704"/>
            <p:cNvCxnSpPr/>
            <p:nvPr/>
          </p:nvCxnSpPr>
          <p:spPr>
            <a:xfrm>
              <a:off x="7549067" y="43642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6" name="Straight Connector 705"/>
            <p:cNvCxnSpPr/>
            <p:nvPr/>
          </p:nvCxnSpPr>
          <p:spPr>
            <a:xfrm>
              <a:off x="6566998" y="451094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7" name="Straight Connector 706"/>
            <p:cNvCxnSpPr/>
            <p:nvPr/>
          </p:nvCxnSpPr>
          <p:spPr>
            <a:xfrm>
              <a:off x="6566998" y="48299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8" name="Straight Connector 707"/>
            <p:cNvCxnSpPr/>
            <p:nvPr/>
          </p:nvCxnSpPr>
          <p:spPr>
            <a:xfrm>
              <a:off x="7172845" y="482083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9" name="Straight Connector 708"/>
            <p:cNvCxnSpPr/>
            <p:nvPr/>
          </p:nvCxnSpPr>
          <p:spPr>
            <a:xfrm>
              <a:off x="7406142" y="471855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0" name="Straight Connector 709"/>
            <p:cNvCxnSpPr/>
            <p:nvPr/>
          </p:nvCxnSpPr>
          <p:spPr>
            <a:xfrm>
              <a:off x="7020395" y="459618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1" name="Straight Connector 710"/>
            <p:cNvCxnSpPr/>
            <p:nvPr/>
          </p:nvCxnSpPr>
          <p:spPr>
            <a:xfrm>
              <a:off x="7412395" y="458562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2" name="Straight Connector 711"/>
            <p:cNvCxnSpPr/>
            <p:nvPr/>
          </p:nvCxnSpPr>
          <p:spPr>
            <a:xfrm>
              <a:off x="7148773" y="392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3" name="Straight Connector 712"/>
            <p:cNvCxnSpPr/>
            <p:nvPr/>
          </p:nvCxnSpPr>
          <p:spPr>
            <a:xfrm>
              <a:off x="6765644" y="39276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15" name="TextBox 714"/>
            <p:cNvSpPr txBox="1"/>
            <p:nvPr/>
          </p:nvSpPr>
          <p:spPr>
            <a:xfrm>
              <a:off x="115999" y="4581023"/>
              <a:ext cx="1070486" cy="461665"/>
            </a:xfrm>
            <a:prstGeom prst="rect">
              <a:avLst/>
            </a:prstGeom>
            <a:noFill/>
          </p:spPr>
          <p:txBody>
            <a:bodyPr wrap="none" rtlCol="0">
              <a:spAutoFit/>
            </a:bodyPr>
            <a:lstStyle/>
            <a:p>
              <a:r>
                <a:rPr lang="en-US" sz="2400" dirty="0" err="1"/>
                <a:t>contigs</a:t>
              </a:r>
              <a:endParaRPr lang="en-US" sz="2400" dirty="0"/>
            </a:p>
          </p:txBody>
        </p:sp>
        <p:sp>
          <p:nvSpPr>
            <p:cNvPr id="723" name="Down Arrow 722"/>
            <p:cNvSpPr/>
            <p:nvPr/>
          </p:nvSpPr>
          <p:spPr>
            <a:xfrm flipH="1">
              <a:off x="5254188" y="3409005"/>
              <a:ext cx="127916" cy="295466"/>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4" name="TextBox 723"/>
          <p:cNvSpPr txBox="1"/>
          <p:nvPr/>
        </p:nvSpPr>
        <p:spPr>
          <a:xfrm>
            <a:off x="115999" y="3271025"/>
            <a:ext cx="2554674" cy="461665"/>
          </a:xfrm>
          <a:prstGeom prst="rect">
            <a:avLst/>
          </a:prstGeom>
          <a:noFill/>
        </p:spPr>
        <p:txBody>
          <a:bodyPr wrap="none" rtlCol="0">
            <a:spAutoFit/>
          </a:bodyPr>
          <a:lstStyle/>
          <a:p>
            <a:r>
              <a:rPr lang="en-US" sz="2400" dirty="0" err="1"/>
              <a:t>unitigs</a:t>
            </a:r>
            <a:r>
              <a:rPr lang="en-US" sz="2400" dirty="0"/>
              <a:t>, </a:t>
            </a:r>
            <a:r>
              <a:rPr lang="en-US" sz="2400" dirty="0" err="1"/>
              <a:t>superreads</a:t>
            </a:r>
            <a:endParaRPr lang="en-US" sz="2400" dirty="0"/>
          </a:p>
        </p:txBody>
      </p:sp>
      <p:sp>
        <p:nvSpPr>
          <p:cNvPr id="500" name="Slide Number Placeholder 499"/>
          <p:cNvSpPr>
            <a:spLocks noGrp="1"/>
          </p:cNvSpPr>
          <p:nvPr>
            <p:ph type="sldNum" sz="quarter" idx="12"/>
          </p:nvPr>
        </p:nvSpPr>
        <p:spPr/>
        <p:txBody>
          <a:bodyPr/>
          <a:lstStyle/>
          <a:p>
            <a:fld id="{9DA039C4-C5F2-1743-BB7A-5D831266C61E}" type="slidenum">
              <a:rPr lang="en-US" smtClean="0"/>
              <a:t>5</a:t>
            </a:fld>
            <a:endParaRPr lang="en-US"/>
          </a:p>
        </p:txBody>
      </p:sp>
    </p:spTree>
    <p:extLst>
      <p:ext uri="{BB962C8B-B14F-4D97-AF65-F5344CB8AC3E}">
        <p14:creationId xmlns:p14="http://schemas.microsoft.com/office/powerpoint/2010/main" val="163252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007025" y="1157246"/>
            <a:ext cx="6752206" cy="3336477"/>
          </a:xfrm>
          <a:prstGeom prst="rect">
            <a:avLst/>
          </a:prstGeom>
        </p:spPr>
      </p:pic>
      <p:sp>
        <p:nvSpPr>
          <p:cNvPr id="2" name="Title 1"/>
          <p:cNvSpPr>
            <a:spLocks noGrp="1"/>
          </p:cNvSpPr>
          <p:nvPr>
            <p:ph type="title"/>
          </p:nvPr>
        </p:nvSpPr>
        <p:spPr>
          <a:xfrm>
            <a:off x="457200" y="274638"/>
            <a:ext cx="8229600" cy="807463"/>
          </a:xfrm>
        </p:spPr>
        <p:txBody>
          <a:bodyPr>
            <a:normAutofit/>
          </a:bodyPr>
          <a:lstStyle/>
          <a:p>
            <a:r>
              <a:rPr lang="en-US" sz="3200" dirty="0"/>
              <a:t>Hidden Markov Model (HMM)</a:t>
            </a:r>
          </a:p>
        </p:txBody>
      </p:sp>
      <p:sp>
        <p:nvSpPr>
          <p:cNvPr id="3" name="Content Placeholder 2"/>
          <p:cNvSpPr>
            <a:spLocks noGrp="1"/>
          </p:cNvSpPr>
          <p:nvPr>
            <p:ph idx="1"/>
          </p:nvPr>
        </p:nvSpPr>
        <p:spPr>
          <a:xfrm>
            <a:off x="457200" y="4816851"/>
            <a:ext cx="8229600" cy="1330082"/>
          </a:xfrm>
        </p:spPr>
        <p:txBody>
          <a:bodyPr>
            <a:noAutofit/>
          </a:bodyPr>
          <a:lstStyle/>
          <a:p>
            <a:pPr marL="0" indent="0">
              <a:buNone/>
            </a:pPr>
            <a:r>
              <a:rPr lang="en-US" sz="2800" dirty="0"/>
              <a:t>HMM is a class of probabilistic graphical model that is used to predict a sequence of </a:t>
            </a:r>
            <a:r>
              <a:rPr lang="en-US" sz="2800" b="1" i="1" dirty="0"/>
              <a:t>unknown</a:t>
            </a:r>
            <a:r>
              <a:rPr lang="en-US" sz="2800" dirty="0"/>
              <a:t> (hidden) variables from </a:t>
            </a:r>
            <a:r>
              <a:rPr lang="en-US" sz="2800" b="1" i="1" dirty="0"/>
              <a:t>observed</a:t>
            </a:r>
            <a:r>
              <a:rPr lang="en-US" sz="2800" dirty="0"/>
              <a:t> variables.</a:t>
            </a:r>
          </a:p>
        </p:txBody>
      </p:sp>
      <p:sp>
        <p:nvSpPr>
          <p:cNvPr id="5" name="TextBox 4"/>
          <p:cNvSpPr txBox="1"/>
          <p:nvPr/>
        </p:nvSpPr>
        <p:spPr>
          <a:xfrm>
            <a:off x="1412837" y="1003865"/>
            <a:ext cx="2188670" cy="523220"/>
          </a:xfrm>
          <a:prstGeom prst="rect">
            <a:avLst/>
          </a:prstGeom>
          <a:noFill/>
        </p:spPr>
        <p:txBody>
          <a:bodyPr wrap="none" rtlCol="0">
            <a:spAutoFit/>
          </a:bodyPr>
          <a:lstStyle/>
          <a:p>
            <a:r>
              <a:rPr lang="en-US" sz="2800" dirty="0">
                <a:solidFill>
                  <a:srgbClr val="FF0000"/>
                </a:solidFill>
              </a:rPr>
              <a:t>Hidden states</a:t>
            </a:r>
          </a:p>
        </p:txBody>
      </p:sp>
      <p:sp>
        <p:nvSpPr>
          <p:cNvPr id="7" name="TextBox 6"/>
          <p:cNvSpPr txBox="1"/>
          <p:nvPr/>
        </p:nvSpPr>
        <p:spPr>
          <a:xfrm>
            <a:off x="383271" y="6385960"/>
            <a:ext cx="4572949" cy="246221"/>
          </a:xfrm>
          <a:prstGeom prst="rect">
            <a:avLst/>
          </a:prstGeom>
          <a:noFill/>
        </p:spPr>
        <p:txBody>
          <a:bodyPr wrap="none" rtlCol="0">
            <a:spAutoFit/>
          </a:bodyPr>
          <a:lstStyle/>
          <a:p>
            <a:r>
              <a:rPr lang="en-US" sz="1000" dirty="0"/>
              <a:t>https://</a:t>
            </a:r>
            <a:r>
              <a:rPr lang="en-US" sz="1000" dirty="0" err="1"/>
              <a:t>medium.com</a:t>
            </a:r>
            <a:r>
              <a:rPr lang="en-US" sz="1000" dirty="0"/>
              <a:t>/@</a:t>
            </a:r>
            <a:r>
              <a:rPr lang="en-US" sz="1000" dirty="0" err="1"/>
              <a:t>postsanjay</a:t>
            </a:r>
            <a:r>
              <a:rPr lang="en-US" sz="1000" dirty="0"/>
              <a:t>/hidden-markov-models-simplified-c3f58728caab</a:t>
            </a:r>
          </a:p>
        </p:txBody>
      </p:sp>
      <p:sp>
        <p:nvSpPr>
          <p:cNvPr id="4" name="Slide Number Placeholder 3"/>
          <p:cNvSpPr>
            <a:spLocks noGrp="1"/>
          </p:cNvSpPr>
          <p:nvPr>
            <p:ph type="sldNum" sz="quarter" idx="12"/>
          </p:nvPr>
        </p:nvSpPr>
        <p:spPr/>
        <p:txBody>
          <a:bodyPr/>
          <a:lstStyle/>
          <a:p>
            <a:fld id="{9DA039C4-C5F2-1743-BB7A-5D831266C61E}" type="slidenum">
              <a:rPr lang="en-US" smtClean="0"/>
              <a:t>50</a:t>
            </a:fld>
            <a:endParaRPr lang="en-US"/>
          </a:p>
        </p:txBody>
      </p:sp>
    </p:spTree>
    <p:extLst>
      <p:ext uri="{BB962C8B-B14F-4D97-AF65-F5344CB8AC3E}">
        <p14:creationId xmlns:p14="http://schemas.microsoft.com/office/powerpoint/2010/main" val="10848484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Exon-intron structure</a:t>
            </a:r>
          </a:p>
        </p:txBody>
      </p:sp>
      <p:sp>
        <p:nvSpPr>
          <p:cNvPr id="3" name="Content Placeholder 2"/>
          <p:cNvSpPr>
            <a:spLocks noGrp="1"/>
          </p:cNvSpPr>
          <p:nvPr>
            <p:ph idx="1"/>
          </p:nvPr>
        </p:nvSpPr>
        <p:spPr>
          <a:xfrm>
            <a:off x="457200" y="3412511"/>
            <a:ext cx="8229600" cy="1185630"/>
          </a:xfrm>
        </p:spPr>
        <p:txBody>
          <a:bodyPr>
            <a:normAutofit lnSpcReduction="10000"/>
          </a:bodyPr>
          <a:lstStyle/>
          <a:p>
            <a:pPr marL="0" indent="0">
              <a:buNone/>
            </a:pPr>
            <a:r>
              <a:rPr lang="en-US" sz="2400" dirty="0"/>
              <a:t>Sequence logos represent weight matrices for the first six bases of an intron (left) and the last six bases of an intron (right). In plants and animals, ~99% of introns begin with GT.</a:t>
            </a:r>
          </a:p>
        </p:txBody>
      </p:sp>
      <p:pic>
        <p:nvPicPr>
          <p:cNvPr id="4" name="Picture 3" descr="Screenshot 2019-03-31 15.15.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393" y="1063024"/>
            <a:ext cx="3184330" cy="2349487"/>
          </a:xfrm>
          <a:prstGeom prst="rect">
            <a:avLst/>
          </a:prstGeom>
        </p:spPr>
      </p:pic>
      <p:pic>
        <p:nvPicPr>
          <p:cNvPr id="5" name="Picture 4" descr="Screenshot 2019-03-31 15.15.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155" y="1063024"/>
            <a:ext cx="3195061" cy="2349487"/>
          </a:xfrm>
          <a:prstGeom prst="rect">
            <a:avLst/>
          </a:prstGeom>
        </p:spPr>
      </p:pic>
      <p:sp>
        <p:nvSpPr>
          <p:cNvPr id="6" name="Rectangle 5"/>
          <p:cNvSpPr/>
          <p:nvPr/>
        </p:nvSpPr>
        <p:spPr>
          <a:xfrm flipV="1">
            <a:off x="1788604" y="5231513"/>
            <a:ext cx="4805039" cy="248663"/>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flipV="1">
            <a:off x="2872339" y="5231514"/>
            <a:ext cx="2890528" cy="248665"/>
          </a:xfrm>
          <a:prstGeom prst="rect">
            <a:avLst/>
          </a:prstGeom>
          <a:solidFill>
            <a:schemeClr val="tx1">
              <a:lumMod val="65000"/>
              <a:lumOff val="3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5654216" y="5231581"/>
            <a:ext cx="1023360" cy="25185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1986442" y="4777235"/>
            <a:ext cx="795110" cy="461665"/>
          </a:xfrm>
          <a:prstGeom prst="rect">
            <a:avLst/>
          </a:prstGeom>
          <a:noFill/>
        </p:spPr>
        <p:txBody>
          <a:bodyPr wrap="none" rtlCol="0">
            <a:spAutoFit/>
          </a:bodyPr>
          <a:lstStyle/>
          <a:p>
            <a:r>
              <a:rPr lang="en-US" sz="2400" dirty="0">
                <a:solidFill>
                  <a:schemeClr val="accent6">
                    <a:lumMod val="75000"/>
                  </a:schemeClr>
                </a:solidFill>
              </a:rPr>
              <a:t>exon</a:t>
            </a:r>
          </a:p>
        </p:txBody>
      </p:sp>
      <p:sp>
        <p:nvSpPr>
          <p:cNvPr id="22" name="TextBox 21"/>
          <p:cNvSpPr txBox="1"/>
          <p:nvPr/>
        </p:nvSpPr>
        <p:spPr>
          <a:xfrm>
            <a:off x="3763808" y="4777235"/>
            <a:ext cx="951402" cy="461665"/>
          </a:xfrm>
          <a:prstGeom prst="rect">
            <a:avLst/>
          </a:prstGeom>
          <a:noFill/>
        </p:spPr>
        <p:txBody>
          <a:bodyPr wrap="none" rtlCol="0">
            <a:spAutoFit/>
          </a:bodyPr>
          <a:lstStyle/>
          <a:p>
            <a:r>
              <a:rPr lang="en-US" sz="2400" dirty="0">
                <a:solidFill>
                  <a:schemeClr val="tx1">
                    <a:lumMod val="65000"/>
                    <a:lumOff val="35000"/>
                  </a:schemeClr>
                </a:solidFill>
              </a:rPr>
              <a:t>intron</a:t>
            </a:r>
          </a:p>
        </p:txBody>
      </p:sp>
      <p:sp>
        <p:nvSpPr>
          <p:cNvPr id="24" name="TextBox 23"/>
          <p:cNvSpPr txBox="1"/>
          <p:nvPr/>
        </p:nvSpPr>
        <p:spPr>
          <a:xfrm>
            <a:off x="5790280" y="4777235"/>
            <a:ext cx="795110" cy="461665"/>
          </a:xfrm>
          <a:prstGeom prst="rect">
            <a:avLst/>
          </a:prstGeom>
          <a:noFill/>
        </p:spPr>
        <p:txBody>
          <a:bodyPr wrap="none" rtlCol="0">
            <a:spAutoFit/>
          </a:bodyPr>
          <a:lstStyle/>
          <a:p>
            <a:r>
              <a:rPr lang="en-US" sz="2400" dirty="0">
                <a:solidFill>
                  <a:schemeClr val="accent6">
                    <a:lumMod val="75000"/>
                  </a:schemeClr>
                </a:solidFill>
              </a:rPr>
              <a:t>exon</a:t>
            </a:r>
          </a:p>
        </p:txBody>
      </p:sp>
      <p:sp>
        <p:nvSpPr>
          <p:cNvPr id="25" name="TextBox 24"/>
          <p:cNvSpPr txBox="1"/>
          <p:nvPr/>
        </p:nvSpPr>
        <p:spPr>
          <a:xfrm>
            <a:off x="2794290" y="5104972"/>
            <a:ext cx="530915" cy="461665"/>
          </a:xfrm>
          <a:prstGeom prst="rect">
            <a:avLst/>
          </a:prstGeom>
          <a:noFill/>
        </p:spPr>
        <p:txBody>
          <a:bodyPr wrap="none" rtlCol="0">
            <a:spAutoFit/>
          </a:bodyPr>
          <a:lstStyle/>
          <a:p>
            <a:r>
              <a:rPr lang="en-US" sz="2400" dirty="0">
                <a:solidFill>
                  <a:schemeClr val="bg1"/>
                </a:solidFill>
              </a:rPr>
              <a:t>GT</a:t>
            </a:r>
          </a:p>
        </p:txBody>
      </p:sp>
      <p:sp>
        <p:nvSpPr>
          <p:cNvPr id="26" name="TextBox 25"/>
          <p:cNvSpPr txBox="1"/>
          <p:nvPr/>
        </p:nvSpPr>
        <p:spPr>
          <a:xfrm>
            <a:off x="5178092" y="5104972"/>
            <a:ext cx="556913" cy="461665"/>
          </a:xfrm>
          <a:prstGeom prst="rect">
            <a:avLst/>
          </a:prstGeom>
          <a:noFill/>
        </p:spPr>
        <p:txBody>
          <a:bodyPr wrap="none" rtlCol="0">
            <a:spAutoFit/>
          </a:bodyPr>
          <a:lstStyle/>
          <a:p>
            <a:r>
              <a:rPr lang="en-US" sz="2400" dirty="0">
                <a:solidFill>
                  <a:schemeClr val="bg1"/>
                </a:solidFill>
              </a:rPr>
              <a:t>AG</a:t>
            </a:r>
          </a:p>
        </p:txBody>
      </p:sp>
      <p:sp>
        <p:nvSpPr>
          <p:cNvPr id="27" name="TextBox 26"/>
          <p:cNvSpPr txBox="1"/>
          <p:nvPr/>
        </p:nvSpPr>
        <p:spPr>
          <a:xfrm>
            <a:off x="457200" y="5723661"/>
            <a:ext cx="7861300" cy="830997"/>
          </a:xfrm>
          <a:prstGeom prst="rect">
            <a:avLst/>
          </a:prstGeom>
          <a:noFill/>
        </p:spPr>
        <p:txBody>
          <a:bodyPr wrap="square" rtlCol="0">
            <a:spAutoFit/>
          </a:bodyPr>
          <a:lstStyle/>
          <a:p>
            <a:r>
              <a:rPr lang="en-US" sz="2400" dirty="0"/>
              <a:t>Other genomic sequence  patterns: translation initiation and termination sites.</a:t>
            </a:r>
          </a:p>
        </p:txBody>
      </p:sp>
      <p:sp>
        <p:nvSpPr>
          <p:cNvPr id="9" name="Slide Number Placeholder 8"/>
          <p:cNvSpPr>
            <a:spLocks noGrp="1"/>
          </p:cNvSpPr>
          <p:nvPr>
            <p:ph type="sldNum" sz="quarter" idx="12"/>
          </p:nvPr>
        </p:nvSpPr>
        <p:spPr/>
        <p:txBody>
          <a:bodyPr/>
          <a:lstStyle/>
          <a:p>
            <a:fld id="{9DA039C4-C5F2-1743-BB7A-5D831266C61E}" type="slidenum">
              <a:rPr lang="en-US" smtClean="0"/>
              <a:t>51</a:t>
            </a:fld>
            <a:endParaRPr lang="en-US"/>
          </a:p>
        </p:txBody>
      </p:sp>
    </p:spTree>
    <p:extLst>
      <p:ext uri="{BB962C8B-B14F-4D97-AF65-F5344CB8AC3E}">
        <p14:creationId xmlns:p14="http://schemas.microsoft.com/office/powerpoint/2010/main" val="11551209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Generalized Hidden Markov Model (GHMM)</a:t>
            </a:r>
          </a:p>
        </p:txBody>
      </p:sp>
      <p:pic>
        <p:nvPicPr>
          <p:cNvPr id="4" name="Picture 3" descr="Screenshot 2019-03-31 21.14.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81" y="1770216"/>
            <a:ext cx="8791637" cy="4586134"/>
          </a:xfrm>
          <a:prstGeom prst="rect">
            <a:avLst/>
          </a:prstGeom>
        </p:spPr>
      </p:pic>
      <p:sp>
        <p:nvSpPr>
          <p:cNvPr id="3" name="Slide Number Placeholder 2"/>
          <p:cNvSpPr>
            <a:spLocks noGrp="1"/>
          </p:cNvSpPr>
          <p:nvPr>
            <p:ph type="sldNum" sz="quarter" idx="12"/>
          </p:nvPr>
        </p:nvSpPr>
        <p:spPr/>
        <p:txBody>
          <a:bodyPr/>
          <a:lstStyle/>
          <a:p>
            <a:fld id="{9DA039C4-C5F2-1743-BB7A-5D831266C61E}" type="slidenum">
              <a:rPr lang="en-US" smtClean="0"/>
              <a:t>52</a:t>
            </a:fld>
            <a:endParaRPr lang="en-US"/>
          </a:p>
        </p:txBody>
      </p:sp>
      <p:sp>
        <p:nvSpPr>
          <p:cNvPr id="5" name="TextBox 4">
            <a:extLst>
              <a:ext uri="{FF2B5EF4-FFF2-40B4-BE49-F238E27FC236}">
                <a16:creationId xmlns:a16="http://schemas.microsoft.com/office/drawing/2014/main" id="{EDD9C9BE-4EBB-7B48-A7E2-1411E9984E5F}"/>
              </a:ext>
            </a:extLst>
          </p:cNvPr>
          <p:cNvSpPr txBox="1"/>
          <p:nvPr/>
        </p:nvSpPr>
        <p:spPr>
          <a:xfrm>
            <a:off x="1876301" y="1288603"/>
            <a:ext cx="4977645" cy="461665"/>
          </a:xfrm>
          <a:prstGeom prst="rect">
            <a:avLst/>
          </a:prstGeom>
          <a:noFill/>
        </p:spPr>
        <p:txBody>
          <a:bodyPr wrap="none" rtlCol="0">
            <a:spAutoFit/>
          </a:bodyPr>
          <a:lstStyle/>
          <a:p>
            <a:r>
              <a:rPr lang="en-US" sz="2400" dirty="0">
                <a:latin typeface="Courier" pitchFamily="2" charset="0"/>
              </a:rPr>
              <a:t>…CTCGTAAGATAGATACTTGTCTGC…</a:t>
            </a:r>
          </a:p>
        </p:txBody>
      </p:sp>
    </p:spTree>
    <p:extLst>
      <p:ext uri="{BB962C8B-B14F-4D97-AF65-F5344CB8AC3E}">
        <p14:creationId xmlns:p14="http://schemas.microsoft.com/office/powerpoint/2010/main" val="32643002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Evidence-driven approaches</a:t>
            </a:r>
          </a:p>
        </p:txBody>
      </p:sp>
      <p:sp>
        <p:nvSpPr>
          <p:cNvPr id="3" name="Content Placeholder 2"/>
          <p:cNvSpPr>
            <a:spLocks noGrp="1"/>
          </p:cNvSpPr>
          <p:nvPr>
            <p:ph idx="1"/>
          </p:nvPr>
        </p:nvSpPr>
        <p:spPr>
          <a:xfrm>
            <a:off x="457200" y="5185065"/>
            <a:ext cx="8229600" cy="984411"/>
          </a:xfrm>
        </p:spPr>
        <p:txBody>
          <a:bodyPr>
            <a:normAutofit/>
          </a:bodyPr>
          <a:lstStyle/>
          <a:p>
            <a:pPr marL="0" indent="0">
              <a:buNone/>
            </a:pPr>
            <a:r>
              <a:rPr lang="en-US" sz="2800" dirty="0"/>
              <a:t>Ideally, full-length </a:t>
            </a:r>
            <a:r>
              <a:rPr lang="en-US" sz="2800" dirty="0" err="1"/>
              <a:t>cDNA</a:t>
            </a:r>
            <a:r>
              <a:rPr lang="en-US" sz="2800" dirty="0"/>
              <a:t> sequences of all genes are collected for evidence-based genome annotation.</a:t>
            </a:r>
          </a:p>
        </p:txBody>
      </p:sp>
      <p:pic>
        <p:nvPicPr>
          <p:cNvPr id="4" name="Picture 3" descr="Screenshot 2019-04-01 12.52.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69" y="1101355"/>
            <a:ext cx="8176431" cy="3876276"/>
          </a:xfrm>
          <a:prstGeom prst="rect">
            <a:avLst/>
          </a:prstGeom>
        </p:spPr>
      </p:pic>
      <p:sp>
        <p:nvSpPr>
          <p:cNvPr id="5" name="Slide Number Placeholder 4"/>
          <p:cNvSpPr>
            <a:spLocks noGrp="1"/>
          </p:cNvSpPr>
          <p:nvPr>
            <p:ph type="sldNum" sz="quarter" idx="12"/>
          </p:nvPr>
        </p:nvSpPr>
        <p:spPr/>
        <p:txBody>
          <a:bodyPr/>
          <a:lstStyle/>
          <a:p>
            <a:fld id="{9DA039C4-C5F2-1743-BB7A-5D831266C61E}" type="slidenum">
              <a:rPr lang="en-US" smtClean="0"/>
              <a:t>53</a:t>
            </a:fld>
            <a:endParaRPr lang="en-US"/>
          </a:p>
        </p:txBody>
      </p:sp>
    </p:spTree>
    <p:extLst>
      <p:ext uri="{BB962C8B-B14F-4D97-AF65-F5344CB8AC3E}">
        <p14:creationId xmlns:p14="http://schemas.microsoft.com/office/powerpoint/2010/main" val="11895874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evidence and limitations</a:t>
            </a:r>
          </a:p>
        </p:txBody>
      </p:sp>
      <p:sp>
        <p:nvSpPr>
          <p:cNvPr id="3" name="Content Placeholder 2"/>
          <p:cNvSpPr>
            <a:spLocks noGrp="1"/>
          </p:cNvSpPr>
          <p:nvPr>
            <p:ph idx="1"/>
          </p:nvPr>
        </p:nvSpPr>
        <p:spPr>
          <a:xfrm>
            <a:off x="457200" y="1168626"/>
            <a:ext cx="8229600" cy="5191012"/>
          </a:xfrm>
        </p:spPr>
        <p:txBody>
          <a:bodyPr>
            <a:normAutofit/>
          </a:bodyPr>
          <a:lstStyle/>
          <a:p>
            <a:r>
              <a:rPr lang="en-US" sz="2800" dirty="0"/>
              <a:t>Full-length </a:t>
            </a:r>
            <a:r>
              <a:rPr lang="en-US" sz="2800" dirty="0" err="1"/>
              <a:t>cDNAs</a:t>
            </a:r>
            <a:endParaRPr lang="en-US" sz="2800" dirty="0"/>
          </a:p>
          <a:p>
            <a:r>
              <a:rPr lang="en-US" sz="2800" dirty="0"/>
              <a:t>Protein sequences</a:t>
            </a:r>
          </a:p>
          <a:p>
            <a:r>
              <a:rPr lang="en-US" sz="2800" dirty="0"/>
              <a:t>Expression sequence tags (ESTs)</a:t>
            </a:r>
          </a:p>
          <a:p>
            <a:r>
              <a:rPr lang="en-US" sz="2800" dirty="0"/>
              <a:t>RNA-</a:t>
            </a:r>
            <a:r>
              <a:rPr lang="en-US" sz="2800" dirty="0" err="1"/>
              <a:t>Seq</a:t>
            </a:r>
            <a:r>
              <a:rPr lang="en-US" sz="2800" dirty="0"/>
              <a:t> (de novo assembly and alignment-based)</a:t>
            </a:r>
          </a:p>
          <a:p>
            <a:pPr marL="0" indent="0">
              <a:buNone/>
            </a:pPr>
            <a:endParaRPr lang="en-US" sz="2800" dirty="0"/>
          </a:p>
          <a:p>
            <a:pPr marL="0" indent="0">
              <a:buNone/>
            </a:pPr>
            <a:r>
              <a:rPr lang="en-US" sz="2800" dirty="0"/>
              <a:t>Limitations:</a:t>
            </a:r>
          </a:p>
          <a:p>
            <a:r>
              <a:rPr lang="en-US" sz="2800" dirty="0"/>
              <a:t>Full-length </a:t>
            </a:r>
            <a:r>
              <a:rPr lang="en-US" sz="2800" dirty="0" err="1"/>
              <a:t>cDNA</a:t>
            </a:r>
            <a:r>
              <a:rPr lang="en-US" sz="2800" dirty="0"/>
              <a:t> databases are not available</a:t>
            </a:r>
          </a:p>
          <a:p>
            <a:r>
              <a:rPr lang="en-US" sz="2800" dirty="0"/>
              <a:t>Not all genes are transcribed at sufficient levels at certain conditions</a:t>
            </a:r>
          </a:p>
          <a:p>
            <a:r>
              <a:rPr lang="en-US" sz="2800" dirty="0"/>
              <a:t>Alignments produce errors</a:t>
            </a:r>
          </a:p>
        </p:txBody>
      </p:sp>
      <p:sp>
        <p:nvSpPr>
          <p:cNvPr id="4" name="Slide Number Placeholder 3"/>
          <p:cNvSpPr>
            <a:spLocks noGrp="1"/>
          </p:cNvSpPr>
          <p:nvPr>
            <p:ph type="sldNum" sz="quarter" idx="12"/>
          </p:nvPr>
        </p:nvSpPr>
        <p:spPr/>
        <p:txBody>
          <a:bodyPr/>
          <a:lstStyle/>
          <a:p>
            <a:fld id="{9DA039C4-C5F2-1743-BB7A-5D831266C61E}" type="slidenum">
              <a:rPr lang="en-US" smtClean="0"/>
              <a:t>54</a:t>
            </a:fld>
            <a:endParaRPr lang="en-US"/>
          </a:p>
        </p:txBody>
      </p:sp>
    </p:spTree>
    <p:extLst>
      <p:ext uri="{BB962C8B-B14F-4D97-AF65-F5344CB8AC3E}">
        <p14:creationId xmlns:p14="http://schemas.microsoft.com/office/powerpoint/2010/main" val="4712798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annotation: </a:t>
            </a:r>
            <a:r>
              <a:rPr lang="en-US" sz="3200" i="1" dirty="0" err="1"/>
              <a:t>ab</a:t>
            </a:r>
            <a:r>
              <a:rPr lang="en-US" sz="3200" i="1" dirty="0"/>
              <a:t> initio </a:t>
            </a:r>
            <a:r>
              <a:rPr lang="en-US" sz="3200" dirty="0"/>
              <a:t>prediction + evidence</a:t>
            </a:r>
          </a:p>
        </p:txBody>
      </p:sp>
      <p:pic>
        <p:nvPicPr>
          <p:cNvPr id="5" name="Picture 4" descr="Screenshot 2019-04-01 17.42.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17" y="1521125"/>
            <a:ext cx="8954508" cy="4821186"/>
          </a:xfrm>
          <a:prstGeom prst="rect">
            <a:avLst/>
          </a:prstGeom>
        </p:spPr>
      </p:pic>
      <p:sp>
        <p:nvSpPr>
          <p:cNvPr id="6" name="TextBox 5"/>
          <p:cNvSpPr txBox="1"/>
          <p:nvPr/>
        </p:nvSpPr>
        <p:spPr>
          <a:xfrm>
            <a:off x="217938" y="6447515"/>
            <a:ext cx="2960366" cy="276999"/>
          </a:xfrm>
          <a:prstGeom prst="rect">
            <a:avLst/>
          </a:prstGeom>
          <a:noFill/>
        </p:spPr>
        <p:txBody>
          <a:bodyPr wrap="none" rtlCol="0">
            <a:spAutoFit/>
          </a:bodyPr>
          <a:lstStyle/>
          <a:p>
            <a:r>
              <a:rPr lang="en-US" sz="1200" dirty="0"/>
              <a:t>Nature Reviews Genetics 13:329–342 (2012)</a:t>
            </a:r>
          </a:p>
        </p:txBody>
      </p:sp>
      <p:sp>
        <p:nvSpPr>
          <p:cNvPr id="3" name="Slide Number Placeholder 2"/>
          <p:cNvSpPr>
            <a:spLocks noGrp="1"/>
          </p:cNvSpPr>
          <p:nvPr>
            <p:ph type="sldNum" sz="quarter" idx="12"/>
          </p:nvPr>
        </p:nvSpPr>
        <p:spPr/>
        <p:txBody>
          <a:bodyPr/>
          <a:lstStyle/>
          <a:p>
            <a:fld id="{9DA039C4-C5F2-1743-BB7A-5D831266C61E}" type="slidenum">
              <a:rPr lang="en-US" smtClean="0"/>
              <a:t>55</a:t>
            </a:fld>
            <a:endParaRPr lang="en-US"/>
          </a:p>
        </p:txBody>
      </p:sp>
    </p:spTree>
    <p:extLst>
      <p:ext uri="{BB962C8B-B14F-4D97-AF65-F5344CB8AC3E}">
        <p14:creationId xmlns:p14="http://schemas.microsoft.com/office/powerpoint/2010/main" val="18014927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Question?</a:t>
            </a:r>
          </a:p>
        </p:txBody>
      </p:sp>
      <p:sp>
        <p:nvSpPr>
          <p:cNvPr id="3" name="Content Placeholder 2"/>
          <p:cNvSpPr>
            <a:spLocks noGrp="1"/>
          </p:cNvSpPr>
          <p:nvPr>
            <p:ph idx="1"/>
          </p:nvPr>
        </p:nvSpPr>
        <p:spPr>
          <a:xfrm>
            <a:off x="457200" y="2032576"/>
            <a:ext cx="8229600" cy="1117024"/>
          </a:xfrm>
        </p:spPr>
        <p:txBody>
          <a:bodyPr>
            <a:normAutofit/>
          </a:bodyPr>
          <a:lstStyle/>
          <a:p>
            <a:pPr marL="0" indent="0">
              <a:buNone/>
            </a:pPr>
            <a:r>
              <a:rPr lang="en-US" sz="3200" dirty="0"/>
              <a:t>What method can you figure out to assess the completeness of a genome annotation?</a:t>
            </a:r>
          </a:p>
        </p:txBody>
      </p:sp>
      <p:sp>
        <p:nvSpPr>
          <p:cNvPr id="4" name="Slide Number Placeholder 3"/>
          <p:cNvSpPr>
            <a:spLocks noGrp="1"/>
          </p:cNvSpPr>
          <p:nvPr>
            <p:ph type="sldNum" sz="quarter" idx="12"/>
          </p:nvPr>
        </p:nvSpPr>
        <p:spPr/>
        <p:txBody>
          <a:bodyPr/>
          <a:lstStyle/>
          <a:p>
            <a:fld id="{9DA039C4-C5F2-1743-BB7A-5D831266C61E}" type="slidenum">
              <a:rPr lang="en-US" smtClean="0"/>
              <a:t>56</a:t>
            </a:fld>
            <a:endParaRPr lang="en-US"/>
          </a:p>
        </p:txBody>
      </p:sp>
    </p:spTree>
    <p:extLst>
      <p:ext uri="{BB962C8B-B14F-4D97-AF65-F5344CB8AC3E}">
        <p14:creationId xmlns:p14="http://schemas.microsoft.com/office/powerpoint/2010/main" val="36919559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424543" y="229507"/>
            <a:ext cx="8505824" cy="1000579"/>
          </a:xfrm>
          <a:prstGeom prst="rect">
            <a:avLst/>
          </a:prstGeom>
          <a:noFill/>
          <a:ln>
            <a:miter lim="800000"/>
          </a:ln>
        </p:spPr>
        <p:txBody>
          <a:bodyPr vert="horz" wrap="square" lIns="0" tIns="0" rIns="0" bIns="0" anchor="t"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600" b="1" i="0" u="none"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2pPr>
            <a:lvl3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3pPr>
            <a:lvl4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4pPr>
            <a:lvl5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pPr lvl="0"/>
            <a:r>
              <a:rPr lang="en-US" altLang="en-US" sz="2800" b="0" dirty="0"/>
              <a:t>Genome and transcriptome BUSCO assessments to identify universal single-copy genes</a:t>
            </a:r>
          </a:p>
        </p:txBody>
      </p:sp>
      <p:pic>
        <p:nvPicPr>
          <p:cNvPr id="5125" name="New picture"/>
          <p:cNvPicPr/>
          <p:nvPr/>
        </p:nvPicPr>
        <p:blipFill>
          <a:blip r:embed="rId3"/>
          <a:stretch>
            <a:fillRect/>
          </a:stretch>
        </p:blipFill>
        <p:spPr>
          <a:xfrm>
            <a:off x="164875" y="1170175"/>
            <a:ext cx="7818898" cy="5535425"/>
          </a:xfrm>
          <a:prstGeom prst="rect">
            <a:avLst/>
          </a:prstGeom>
        </p:spPr>
      </p:pic>
      <p:sp>
        <p:nvSpPr>
          <p:cNvPr id="2" name="Slide Number Placeholder 1">
            <a:extLst>
              <a:ext uri="{FF2B5EF4-FFF2-40B4-BE49-F238E27FC236}">
                <a16:creationId xmlns:a16="http://schemas.microsoft.com/office/drawing/2014/main" id="{C83108CB-4174-0B40-B3DE-ED871F743C29}"/>
              </a:ext>
            </a:extLst>
          </p:cNvPr>
          <p:cNvSpPr>
            <a:spLocks noGrp="1"/>
          </p:cNvSpPr>
          <p:nvPr>
            <p:ph type="sldNum" sz="quarter" idx="12"/>
          </p:nvPr>
        </p:nvSpPr>
        <p:spPr/>
        <p:txBody>
          <a:bodyPr/>
          <a:lstStyle/>
          <a:p>
            <a:fld id="{9DA039C4-C5F2-1743-BB7A-5D831266C61E}" type="slidenum">
              <a:rPr lang="en-US" smtClean="0"/>
              <a:t>57</a:t>
            </a:fld>
            <a:endParaRPr lang="en-US"/>
          </a:p>
        </p:txBody>
      </p:sp>
    </p:spTree>
    <p:extLst>
      <p:ext uri="{BB962C8B-B14F-4D97-AF65-F5344CB8AC3E}">
        <p14:creationId xmlns:p14="http://schemas.microsoft.com/office/powerpoint/2010/main" val="35822016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8687"/>
          </a:xfrm>
        </p:spPr>
        <p:txBody>
          <a:bodyPr>
            <a:normAutofit/>
          </a:bodyPr>
          <a:lstStyle/>
          <a:p>
            <a:r>
              <a:rPr lang="en-US" sz="3200" dirty="0"/>
              <a:t>Evaluation with BUSCO</a:t>
            </a:r>
          </a:p>
        </p:txBody>
      </p:sp>
      <p:sp>
        <p:nvSpPr>
          <p:cNvPr id="3" name="Content Placeholder 2"/>
          <p:cNvSpPr>
            <a:spLocks noGrp="1"/>
          </p:cNvSpPr>
          <p:nvPr>
            <p:ph idx="1"/>
          </p:nvPr>
        </p:nvSpPr>
        <p:spPr>
          <a:xfrm>
            <a:off x="457200" y="933325"/>
            <a:ext cx="8229600" cy="812224"/>
          </a:xfrm>
        </p:spPr>
        <p:txBody>
          <a:bodyPr>
            <a:normAutofit lnSpcReduction="10000"/>
          </a:bodyPr>
          <a:lstStyle/>
          <a:p>
            <a:pPr marL="0" indent="0">
              <a:buNone/>
            </a:pPr>
            <a:r>
              <a:rPr lang="en-US" dirty="0"/>
              <a:t>Assessing genome assembly and annotation completeness with Benchmarking Universal Single-Copy </a:t>
            </a:r>
            <a:r>
              <a:rPr lang="en-US" dirty="0" err="1"/>
              <a:t>Orthologs</a:t>
            </a:r>
            <a:r>
              <a:rPr lang="en-US" dirty="0"/>
              <a:t>.</a:t>
            </a:r>
          </a:p>
          <a:p>
            <a:pPr marL="0" indent="0">
              <a:buNone/>
            </a:pP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58</a:t>
            </a:fld>
            <a:endParaRPr lang="en-US"/>
          </a:p>
        </p:txBody>
      </p:sp>
      <p:pic>
        <p:nvPicPr>
          <p:cNvPr id="5" name="Picture 4" descr="Screenshot 2019-04-01 23.21.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113" y="1706312"/>
            <a:ext cx="6727373" cy="4993606"/>
          </a:xfrm>
          <a:prstGeom prst="rect">
            <a:avLst/>
          </a:prstGeom>
        </p:spPr>
      </p:pic>
      <p:sp>
        <p:nvSpPr>
          <p:cNvPr id="6" name="Rectangle 5"/>
          <p:cNvSpPr/>
          <p:nvPr/>
        </p:nvSpPr>
        <p:spPr>
          <a:xfrm>
            <a:off x="165100" y="6538912"/>
            <a:ext cx="2768600" cy="215444"/>
          </a:xfrm>
          <a:prstGeom prst="rect">
            <a:avLst/>
          </a:prstGeom>
        </p:spPr>
        <p:txBody>
          <a:bodyPr wrap="square">
            <a:spAutoFit/>
          </a:bodyPr>
          <a:lstStyle/>
          <a:p>
            <a:r>
              <a:rPr lang="en-US" sz="800" dirty="0"/>
              <a:t>file:///Users/liu3zhen/Downloads/BUSCO_v3_userguide.pdf</a:t>
            </a:r>
          </a:p>
        </p:txBody>
      </p:sp>
    </p:spTree>
    <p:extLst>
      <p:ext uri="{BB962C8B-B14F-4D97-AF65-F5344CB8AC3E}">
        <p14:creationId xmlns:p14="http://schemas.microsoft.com/office/powerpoint/2010/main" val="357182261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93558" y="966977"/>
            <a:ext cx="8193242" cy="5389373"/>
          </a:xfrm>
        </p:spPr>
        <p:txBody>
          <a:bodyPr>
            <a:normAutofit lnSpcReduction="10000"/>
          </a:bodyPr>
          <a:lstStyle/>
          <a:p>
            <a:pPr>
              <a:lnSpc>
                <a:spcPct val="120000"/>
              </a:lnSpc>
            </a:pPr>
            <a:r>
              <a:rPr lang="en-US" sz="2800" dirty="0">
                <a:solidFill>
                  <a:schemeClr val="bg1">
                    <a:lumMod val="85000"/>
                  </a:schemeClr>
                </a:solidFill>
              </a:rPr>
              <a:t>Genome assembly: concept</a:t>
            </a:r>
          </a:p>
          <a:p>
            <a:pPr>
              <a:lnSpc>
                <a:spcPct val="120000"/>
              </a:lnSpc>
            </a:pPr>
            <a:r>
              <a:rPr lang="en-US" sz="2800" dirty="0">
                <a:solidFill>
                  <a:schemeClr val="bg1">
                    <a:lumMod val="85000"/>
                  </a:schemeClr>
                </a:solidFill>
              </a:rPr>
              <a:t>Assembly algorithms: OLC/De </a:t>
            </a:r>
            <a:r>
              <a:rPr lang="en-US" sz="2800" dirty="0" err="1">
                <a:solidFill>
                  <a:schemeClr val="bg1">
                    <a:lumMod val="85000"/>
                  </a:schemeClr>
                </a:solidFill>
              </a:rPr>
              <a:t>Bruijn</a:t>
            </a:r>
            <a:r>
              <a:rPr lang="en-US" sz="2800" dirty="0">
                <a:solidFill>
                  <a:schemeClr val="bg1">
                    <a:lumMod val="85000"/>
                  </a:schemeClr>
                </a:solidFill>
              </a:rPr>
              <a:t> graph</a:t>
            </a:r>
          </a:p>
          <a:p>
            <a:pPr>
              <a:lnSpc>
                <a:spcPct val="120000"/>
              </a:lnSpc>
            </a:pPr>
            <a:r>
              <a:rPr lang="en-US" sz="2800" dirty="0">
                <a:solidFill>
                  <a:schemeClr val="bg1">
                    <a:lumMod val="85000"/>
                  </a:schemeClr>
                </a:solidFill>
              </a:rPr>
              <a:t>Error correction (</a:t>
            </a:r>
            <a:r>
              <a:rPr lang="en-US" sz="2800" dirty="0" err="1">
                <a:solidFill>
                  <a:schemeClr val="bg1">
                    <a:lumMod val="85000"/>
                  </a:schemeClr>
                </a:solidFill>
              </a:rPr>
              <a:t>Kmer</a:t>
            </a:r>
            <a:r>
              <a:rPr lang="en-US" sz="2800" dirty="0">
                <a:solidFill>
                  <a:schemeClr val="bg1">
                    <a:lumMod val="85000"/>
                  </a:schemeClr>
                </a:solidFill>
              </a:rPr>
              <a:t> counts)</a:t>
            </a:r>
          </a:p>
          <a:p>
            <a:pPr>
              <a:lnSpc>
                <a:spcPct val="120000"/>
              </a:lnSpc>
            </a:pPr>
            <a:r>
              <a:rPr lang="en-US" sz="2800" dirty="0">
                <a:solidFill>
                  <a:schemeClr val="bg1">
                    <a:lumMod val="85000"/>
                  </a:schemeClr>
                </a:solidFill>
              </a:rPr>
              <a:t>Assembly strategy to cope with the repeat problem</a:t>
            </a:r>
          </a:p>
          <a:p>
            <a:pPr marL="0" indent="0">
              <a:lnSpc>
                <a:spcPct val="120000"/>
              </a:lnSpc>
              <a:buNone/>
            </a:pPr>
            <a:r>
              <a:rPr lang="en-US" sz="2800" dirty="0">
                <a:solidFill>
                  <a:schemeClr val="bg1">
                    <a:lumMod val="85000"/>
                  </a:schemeClr>
                </a:solidFill>
              </a:rPr>
              <a:t>(mate-pair reads, long reads, others)</a:t>
            </a:r>
          </a:p>
          <a:p>
            <a:pPr>
              <a:lnSpc>
                <a:spcPct val="120000"/>
              </a:lnSpc>
            </a:pPr>
            <a:r>
              <a:rPr lang="en-US" sz="2800" dirty="0">
                <a:solidFill>
                  <a:schemeClr val="bg1">
                    <a:lumMod val="85000"/>
                  </a:schemeClr>
                </a:solidFill>
              </a:rPr>
              <a:t>Assembly evaluation (N50, comparison to a reference genome)</a:t>
            </a:r>
          </a:p>
          <a:p>
            <a:pPr>
              <a:lnSpc>
                <a:spcPct val="120000"/>
              </a:lnSpc>
            </a:pPr>
            <a:r>
              <a:rPr lang="en-US" sz="2800" dirty="0">
                <a:solidFill>
                  <a:schemeClr val="bg1">
                    <a:lumMod val="85000"/>
                  </a:schemeClr>
                </a:solidFill>
              </a:rPr>
              <a:t>Genome annotation</a:t>
            </a:r>
          </a:p>
          <a:p>
            <a:pPr>
              <a:lnSpc>
                <a:spcPct val="120000"/>
              </a:lnSpc>
            </a:pPr>
            <a:r>
              <a:rPr lang="en-US" sz="3600" dirty="0"/>
              <a:t>Case study</a:t>
            </a:r>
          </a:p>
        </p:txBody>
      </p:sp>
      <p:sp>
        <p:nvSpPr>
          <p:cNvPr id="4" name="Slide Number Placeholder 3"/>
          <p:cNvSpPr>
            <a:spLocks noGrp="1"/>
          </p:cNvSpPr>
          <p:nvPr>
            <p:ph type="sldNum" sz="quarter" idx="12"/>
          </p:nvPr>
        </p:nvSpPr>
        <p:spPr/>
        <p:txBody>
          <a:bodyPr/>
          <a:lstStyle/>
          <a:p>
            <a:fld id="{9DA039C4-C5F2-1743-BB7A-5D831266C61E}" type="slidenum">
              <a:rPr lang="en-US" smtClean="0"/>
              <a:t>59</a:t>
            </a:fld>
            <a:endParaRPr lang="en-US"/>
          </a:p>
        </p:txBody>
      </p:sp>
    </p:spTree>
    <p:extLst>
      <p:ext uri="{BB962C8B-B14F-4D97-AF65-F5344CB8AC3E}">
        <p14:creationId xmlns:p14="http://schemas.microsoft.com/office/powerpoint/2010/main" val="3563217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a:t>
            </a:r>
            <a:r>
              <a:rPr lang="en-US" sz="3200" baseline="0" dirty="0"/>
              <a:t> algorithms</a:t>
            </a:r>
            <a:endParaRPr lang="en-US" sz="3200" dirty="0"/>
          </a:p>
        </p:txBody>
      </p:sp>
      <p:sp>
        <p:nvSpPr>
          <p:cNvPr id="4" name="Content Placeholder 3"/>
          <p:cNvSpPr>
            <a:spLocks noGrp="1"/>
          </p:cNvSpPr>
          <p:nvPr>
            <p:ph idx="1"/>
          </p:nvPr>
        </p:nvSpPr>
        <p:spPr>
          <a:xfrm>
            <a:off x="1215826" y="1161452"/>
            <a:ext cx="6645474" cy="4794848"/>
          </a:xfrm>
        </p:spPr>
        <p:txBody>
          <a:bodyPr>
            <a:noAutofit/>
          </a:bodyPr>
          <a:lstStyle/>
          <a:p>
            <a:r>
              <a:rPr lang="en-US" sz="2800" b="1" dirty="0"/>
              <a:t>Overlap layout consensus (OLC)</a:t>
            </a:r>
          </a:p>
          <a:p>
            <a:pPr marL="457200" indent="-457200">
              <a:buFont typeface="+mj-lt"/>
              <a:buAutoNum type="arabicPeriod"/>
            </a:pPr>
            <a:r>
              <a:rPr lang="en-US" sz="2800" dirty="0">
                <a:solidFill>
                  <a:srgbClr val="000000"/>
                </a:solidFill>
              </a:rPr>
              <a:t>all-to-all pair-wise read alignments</a:t>
            </a:r>
          </a:p>
          <a:p>
            <a:pPr marL="457200" indent="-457200">
              <a:buFont typeface="+mj-lt"/>
              <a:buAutoNum type="arabicPeriod"/>
            </a:pPr>
            <a:r>
              <a:rPr lang="en-US" sz="2800" dirty="0"/>
              <a:t>Construct graph based on overlaps</a:t>
            </a:r>
          </a:p>
          <a:p>
            <a:pPr marL="457200" indent="-457200">
              <a:buFont typeface="+mj-lt"/>
              <a:buAutoNum type="arabicPeriod"/>
            </a:pPr>
            <a:r>
              <a:rPr lang="en-US" sz="2800" dirty="0"/>
              <a:t>Trace paths for the assembly</a:t>
            </a:r>
          </a:p>
          <a:p>
            <a:endParaRPr lang="en-US" sz="2800" dirty="0"/>
          </a:p>
          <a:p>
            <a:r>
              <a:rPr lang="en-US" sz="2800" b="1" dirty="0"/>
              <a:t>De </a:t>
            </a:r>
            <a:r>
              <a:rPr lang="en-US" sz="2800" b="1" dirty="0" err="1"/>
              <a:t>Bruijn</a:t>
            </a:r>
            <a:r>
              <a:rPr lang="en-US" sz="2800" b="1" dirty="0"/>
              <a:t> graph</a:t>
            </a:r>
          </a:p>
          <a:p>
            <a:pPr marL="457200" indent="-457200">
              <a:buFont typeface="+mj-lt"/>
              <a:buAutoNum type="arabicPeriod"/>
            </a:pPr>
            <a:r>
              <a:rPr lang="en-US" sz="2800" dirty="0"/>
              <a:t>Determine k-</a:t>
            </a:r>
            <a:r>
              <a:rPr lang="en-US" sz="2800" dirty="0" err="1"/>
              <a:t>mer</a:t>
            </a:r>
            <a:r>
              <a:rPr lang="en-US" sz="2800" dirty="0"/>
              <a:t> from reads</a:t>
            </a:r>
          </a:p>
          <a:p>
            <a:pPr marL="457200" indent="-457200">
              <a:buFont typeface="+mj-lt"/>
              <a:buAutoNum type="arabicPeriod"/>
            </a:pPr>
            <a:r>
              <a:rPr lang="en-US" sz="2800" dirty="0"/>
              <a:t>Construct k-</a:t>
            </a:r>
            <a:r>
              <a:rPr lang="en-US" sz="2800" dirty="0" err="1"/>
              <a:t>mer</a:t>
            </a:r>
            <a:r>
              <a:rPr lang="en-US" sz="2800" dirty="0"/>
              <a:t> graph</a:t>
            </a:r>
          </a:p>
          <a:p>
            <a:pPr marL="457200" indent="-457200">
              <a:buFont typeface="+mj-lt"/>
              <a:buAutoNum type="arabicPeriod"/>
            </a:pPr>
            <a:r>
              <a:rPr lang="en-US" sz="2800" dirty="0"/>
              <a:t>Trace paths for the assembly</a:t>
            </a:r>
          </a:p>
        </p:txBody>
      </p:sp>
      <p:sp>
        <p:nvSpPr>
          <p:cNvPr id="3" name="Slide Number Placeholder 2"/>
          <p:cNvSpPr>
            <a:spLocks noGrp="1"/>
          </p:cNvSpPr>
          <p:nvPr>
            <p:ph type="sldNum" sz="quarter" idx="12"/>
          </p:nvPr>
        </p:nvSpPr>
        <p:spPr/>
        <p:txBody>
          <a:bodyPr/>
          <a:lstStyle/>
          <a:p>
            <a:fld id="{9DA039C4-C5F2-1743-BB7A-5D831266C61E}" type="slidenum">
              <a:rPr lang="en-US" smtClean="0"/>
              <a:t>6</a:t>
            </a:fld>
            <a:endParaRPr lang="en-US"/>
          </a:p>
        </p:txBody>
      </p:sp>
    </p:spTree>
    <p:extLst>
      <p:ext uri="{BB962C8B-B14F-4D97-AF65-F5344CB8AC3E}">
        <p14:creationId xmlns:p14="http://schemas.microsoft.com/office/powerpoint/2010/main" val="1820610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126"/>
            <a:ext cx="8229600" cy="987067"/>
          </a:xfrm>
        </p:spPr>
        <p:txBody>
          <a:bodyPr>
            <a:normAutofit fontScale="90000"/>
          </a:bodyPr>
          <a:lstStyle/>
          <a:p>
            <a:r>
              <a:rPr lang="en-US" sz="3600" b="0" i="0" dirty="0">
                <a:latin typeface="Calibri Light" panose="020F0302020204030204" pitchFamily="34" charset="0"/>
                <a:cs typeface="Calibri Light" panose="020F0302020204030204" pitchFamily="34" charset="0"/>
              </a:rPr>
              <a:t>Case 2: Maize genome assembly with Nanopore </a:t>
            </a:r>
            <a:r>
              <a:rPr lang="en-US" sz="3600" b="0" i="0" dirty="0" err="1">
                <a:latin typeface="Calibri Light" panose="020F0302020204030204" pitchFamily="34" charset="0"/>
                <a:cs typeface="Calibri Light" panose="020F0302020204030204" pitchFamily="34" charset="0"/>
              </a:rPr>
              <a:t>MinION</a:t>
            </a:r>
            <a:r>
              <a:rPr lang="en-US" sz="3600" b="0" i="0" dirty="0">
                <a:latin typeface="Calibri Light" panose="020F0302020204030204" pitchFamily="34" charset="0"/>
                <a:cs typeface="Calibri Light" panose="020F0302020204030204" pitchFamily="34" charset="0"/>
              </a:rPr>
              <a:t> sequencing</a:t>
            </a:r>
          </a:p>
        </p:txBody>
      </p:sp>
      <p:pic>
        <p:nvPicPr>
          <p:cNvPr id="5" name="Picture 4"/>
          <p:cNvPicPr>
            <a:picLocks noChangeAspect="1"/>
          </p:cNvPicPr>
          <p:nvPr/>
        </p:nvPicPr>
        <p:blipFill>
          <a:blip r:embed="rId3"/>
          <a:stretch>
            <a:fillRect/>
          </a:stretch>
        </p:blipFill>
        <p:spPr>
          <a:xfrm>
            <a:off x="676199" y="3624206"/>
            <a:ext cx="3636212" cy="2925469"/>
          </a:xfrm>
          <a:prstGeom prst="rect">
            <a:avLst/>
          </a:prstGeom>
        </p:spPr>
      </p:pic>
      <p:pic>
        <p:nvPicPr>
          <p:cNvPr id="4" name="Picture 3"/>
          <p:cNvPicPr>
            <a:picLocks noChangeAspect="1"/>
          </p:cNvPicPr>
          <p:nvPr/>
        </p:nvPicPr>
        <p:blipFill>
          <a:blip r:embed="rId4"/>
          <a:stretch>
            <a:fillRect/>
          </a:stretch>
        </p:blipFill>
        <p:spPr>
          <a:xfrm>
            <a:off x="1484116" y="2237752"/>
            <a:ext cx="2430121" cy="1059533"/>
          </a:xfrm>
          <a:prstGeom prst="rect">
            <a:avLst/>
          </a:prstGeom>
        </p:spPr>
      </p:pic>
      <p:sp>
        <p:nvSpPr>
          <p:cNvPr id="6" name="TextBox 5"/>
          <p:cNvSpPr txBox="1"/>
          <p:nvPr/>
        </p:nvSpPr>
        <p:spPr>
          <a:xfrm>
            <a:off x="1021319" y="1316975"/>
            <a:ext cx="2183611" cy="954107"/>
          </a:xfrm>
          <a:prstGeom prst="rect">
            <a:avLst/>
          </a:prstGeom>
          <a:noFill/>
        </p:spPr>
        <p:txBody>
          <a:bodyPr wrap="none" rtlCol="0">
            <a:spAutoFit/>
          </a:bodyPr>
          <a:lstStyle/>
          <a:p>
            <a:r>
              <a:rPr lang="en-US" sz="2400" dirty="0" err="1"/>
              <a:t>Nanopore</a:t>
            </a:r>
            <a:endParaRPr lang="en-US" sz="2400" dirty="0"/>
          </a:p>
          <a:p>
            <a:r>
              <a:rPr lang="en-US" sz="2400" dirty="0" err="1"/>
              <a:t>MinION</a:t>
            </a:r>
            <a:r>
              <a:rPr lang="en-US" sz="2400" dirty="0"/>
              <a:t> (N=</a:t>
            </a:r>
            <a:r>
              <a:rPr lang="en-US" sz="3200" dirty="0">
                <a:solidFill>
                  <a:schemeClr val="accent3">
                    <a:lumMod val="50000"/>
                  </a:schemeClr>
                </a:solidFill>
              </a:rPr>
              <a:t>31</a:t>
            </a:r>
            <a:r>
              <a:rPr lang="en-US" sz="2400" dirty="0"/>
              <a:t>)</a:t>
            </a:r>
          </a:p>
        </p:txBody>
      </p:sp>
      <p:pic>
        <p:nvPicPr>
          <p:cNvPr id="7" name="Picture 6" descr="Screenshot 2018-11-21 23.29.41.png">
            <a:extLst>
              <a:ext uri="{FF2B5EF4-FFF2-40B4-BE49-F238E27FC236}">
                <a16:creationId xmlns:a16="http://schemas.microsoft.com/office/drawing/2014/main" id="{4EDEE0D6-4732-FB4E-BF21-E219E98755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411" y="1245670"/>
            <a:ext cx="4039740" cy="2097391"/>
          </a:xfrm>
          <a:prstGeom prst="rect">
            <a:avLst/>
          </a:prstGeom>
        </p:spPr>
      </p:pic>
      <p:sp>
        <p:nvSpPr>
          <p:cNvPr id="8" name="TextBox 7">
            <a:extLst>
              <a:ext uri="{FF2B5EF4-FFF2-40B4-BE49-F238E27FC236}">
                <a16:creationId xmlns:a16="http://schemas.microsoft.com/office/drawing/2014/main" id="{56EAC748-F841-F148-AA0A-4E6CE442D5C1}"/>
              </a:ext>
            </a:extLst>
          </p:cNvPr>
          <p:cNvSpPr txBox="1"/>
          <p:nvPr/>
        </p:nvSpPr>
        <p:spPr>
          <a:xfrm>
            <a:off x="5815757" y="1775002"/>
            <a:ext cx="3156313" cy="707886"/>
          </a:xfrm>
          <a:prstGeom prst="rect">
            <a:avLst/>
          </a:prstGeom>
          <a:noFill/>
        </p:spPr>
        <p:txBody>
          <a:bodyPr wrap="none" rtlCol="0">
            <a:spAutoFit/>
          </a:bodyPr>
          <a:lstStyle/>
          <a:p>
            <a:r>
              <a:rPr lang="en-US" sz="2000" dirty="0"/>
              <a:t>Output: 6-13 Gb per </a:t>
            </a:r>
            <a:r>
              <a:rPr lang="en-US" sz="2000" dirty="0" err="1"/>
              <a:t>flowcell</a:t>
            </a:r>
            <a:endParaRPr lang="en-US" sz="2000" dirty="0"/>
          </a:p>
          <a:p>
            <a:r>
              <a:rPr lang="en-US" sz="2000" dirty="0"/>
              <a:t>error rate: ~10%</a:t>
            </a:r>
          </a:p>
        </p:txBody>
      </p:sp>
      <p:pic>
        <p:nvPicPr>
          <p:cNvPr id="10" name="Picture 9" descr="A188WGS.pdf">
            <a:extLst>
              <a:ext uri="{FF2B5EF4-FFF2-40B4-BE49-F238E27FC236}">
                <a16:creationId xmlns:a16="http://schemas.microsoft.com/office/drawing/2014/main" id="{E0EF1AED-FBB9-C347-B460-ED6716B1C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8776" y="3343061"/>
            <a:ext cx="3962615" cy="3440594"/>
          </a:xfrm>
          <a:prstGeom prst="rect">
            <a:avLst/>
          </a:prstGeom>
        </p:spPr>
      </p:pic>
      <p:sp>
        <p:nvSpPr>
          <p:cNvPr id="11" name="TextBox 10">
            <a:extLst>
              <a:ext uri="{FF2B5EF4-FFF2-40B4-BE49-F238E27FC236}">
                <a16:creationId xmlns:a16="http://schemas.microsoft.com/office/drawing/2014/main" id="{167E1C0E-45D2-9348-A479-61EAE84C419D}"/>
              </a:ext>
            </a:extLst>
          </p:cNvPr>
          <p:cNvSpPr txBox="1"/>
          <p:nvPr/>
        </p:nvSpPr>
        <p:spPr>
          <a:xfrm>
            <a:off x="2526923" y="2984161"/>
            <a:ext cx="1231747" cy="584775"/>
          </a:xfrm>
          <a:prstGeom prst="rect">
            <a:avLst/>
          </a:prstGeom>
          <a:noFill/>
        </p:spPr>
        <p:txBody>
          <a:bodyPr wrap="none" rtlCol="0">
            <a:spAutoFit/>
          </a:bodyPr>
          <a:lstStyle/>
          <a:p>
            <a:r>
              <a:rPr lang="en-US" sz="1600" dirty="0"/>
              <a:t>FLO-MIN106</a:t>
            </a:r>
          </a:p>
          <a:p>
            <a:r>
              <a:rPr lang="en-US" sz="1600" dirty="0"/>
              <a:t>SQK-LSK109 </a:t>
            </a:r>
          </a:p>
        </p:txBody>
      </p:sp>
      <p:sp>
        <p:nvSpPr>
          <p:cNvPr id="3" name="Slide Number Placeholder 2">
            <a:extLst>
              <a:ext uri="{FF2B5EF4-FFF2-40B4-BE49-F238E27FC236}">
                <a16:creationId xmlns:a16="http://schemas.microsoft.com/office/drawing/2014/main" id="{4F742FBE-C5B3-4343-A575-33A2512628B6}"/>
              </a:ext>
            </a:extLst>
          </p:cNvPr>
          <p:cNvSpPr>
            <a:spLocks noGrp="1"/>
          </p:cNvSpPr>
          <p:nvPr>
            <p:ph type="sldNum" sz="quarter" idx="12"/>
          </p:nvPr>
        </p:nvSpPr>
        <p:spPr/>
        <p:txBody>
          <a:bodyPr/>
          <a:lstStyle/>
          <a:p>
            <a:fld id="{9DA039C4-C5F2-1743-BB7A-5D831266C61E}" type="slidenum">
              <a:rPr lang="en-US" smtClean="0"/>
              <a:t>60</a:t>
            </a:fld>
            <a:endParaRPr lang="en-US"/>
          </a:p>
        </p:txBody>
      </p:sp>
      <p:pic>
        <p:nvPicPr>
          <p:cNvPr id="1026" name="Picture 2">
            <a:extLst>
              <a:ext uri="{FF2B5EF4-FFF2-40B4-BE49-F238E27FC236}">
                <a16:creationId xmlns:a16="http://schemas.microsoft.com/office/drawing/2014/main" id="{8D8A801F-4B9E-BF49-8EA3-71A3225FF4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798" y="2610385"/>
            <a:ext cx="1143751" cy="11437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1AD0D2-E17F-9F42-9C38-5588F9DCBCDF}"/>
              </a:ext>
            </a:extLst>
          </p:cNvPr>
          <p:cNvSpPr txBox="1"/>
          <p:nvPr/>
        </p:nvSpPr>
        <p:spPr>
          <a:xfrm>
            <a:off x="148530" y="3711122"/>
            <a:ext cx="1238159" cy="369332"/>
          </a:xfrm>
          <a:prstGeom prst="rect">
            <a:avLst/>
          </a:prstGeom>
          <a:noFill/>
        </p:spPr>
        <p:txBody>
          <a:bodyPr wrap="none" rtlCol="0">
            <a:spAutoFit/>
          </a:bodyPr>
          <a:lstStyle/>
          <a:p>
            <a:r>
              <a:rPr lang="en-US" dirty="0" err="1"/>
              <a:t>Guifang</a:t>
            </a:r>
            <a:r>
              <a:rPr lang="en-US" dirty="0"/>
              <a:t> Lin</a:t>
            </a:r>
          </a:p>
        </p:txBody>
      </p:sp>
    </p:spTree>
    <p:extLst>
      <p:ext uri="{BB962C8B-B14F-4D97-AF65-F5344CB8AC3E}">
        <p14:creationId xmlns:p14="http://schemas.microsoft.com/office/powerpoint/2010/main" val="39132448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rot="10800000">
            <a:off x="116490" y="488535"/>
            <a:ext cx="492443" cy="2523509"/>
          </a:xfrm>
          <a:prstGeom prst="rect">
            <a:avLst/>
          </a:prstGeom>
          <a:solidFill>
            <a:schemeClr val="bg1">
              <a:lumMod val="75000"/>
            </a:schemeClr>
          </a:solidFill>
          <a:ln>
            <a:noFill/>
          </a:ln>
          <a:effectLst/>
        </p:spPr>
        <p:style>
          <a:lnRef idx="3">
            <a:schemeClr val="lt1"/>
          </a:lnRef>
          <a:fillRef idx="1">
            <a:schemeClr val="dk1"/>
          </a:fillRef>
          <a:effectRef idx="1">
            <a:schemeClr val="dk1"/>
          </a:effectRef>
          <a:fontRef idx="minor">
            <a:schemeClr val="lt1"/>
          </a:fontRef>
        </p:style>
        <p:txBody>
          <a:bodyPr vert="eaVert" wrap="square" rtlCol="0">
            <a:spAutoFit/>
          </a:bodyPr>
          <a:lstStyle/>
          <a:p>
            <a:pPr algn="ctr"/>
            <a:r>
              <a:rPr lang="en-US" sz="2000" b="1" dirty="0">
                <a:solidFill>
                  <a:schemeClr val="accent1">
                    <a:lumMod val="50000"/>
                  </a:schemeClr>
                </a:solidFill>
                <a:latin typeface="Helvetica" panose="020B0604020202020204" pitchFamily="34" charset="0"/>
                <a:cs typeface="Helvetica" panose="020B0604020202020204" pitchFamily="34" charset="0"/>
              </a:rPr>
              <a:t>Phase - I</a:t>
            </a:r>
          </a:p>
        </p:txBody>
      </p:sp>
      <p:sp>
        <p:nvSpPr>
          <p:cNvPr id="8" name="TextBox 7"/>
          <p:cNvSpPr txBox="1"/>
          <p:nvPr/>
        </p:nvSpPr>
        <p:spPr>
          <a:xfrm rot="10800000">
            <a:off x="116490" y="3563946"/>
            <a:ext cx="492443" cy="3002224"/>
          </a:xfrm>
          <a:prstGeom prst="rect">
            <a:avLst/>
          </a:prstGeom>
          <a:solidFill>
            <a:schemeClr val="bg1">
              <a:lumMod val="65000"/>
            </a:schemeClr>
          </a:solidFill>
          <a:ln>
            <a:noFill/>
          </a:ln>
          <a:effectLst/>
        </p:spPr>
        <p:style>
          <a:lnRef idx="3">
            <a:schemeClr val="lt1"/>
          </a:lnRef>
          <a:fillRef idx="1">
            <a:schemeClr val="dk1"/>
          </a:fillRef>
          <a:effectRef idx="1">
            <a:schemeClr val="dk1"/>
          </a:effectRef>
          <a:fontRef idx="minor">
            <a:schemeClr val="lt1"/>
          </a:fontRef>
        </p:style>
        <p:txBody>
          <a:bodyPr vert="eaVert" wrap="square" rtlCol="0">
            <a:spAutoFit/>
          </a:bodyPr>
          <a:lstStyle/>
          <a:p>
            <a:pPr algn="ctr"/>
            <a:r>
              <a:rPr lang="en-US" sz="2000" b="1" dirty="0">
                <a:solidFill>
                  <a:schemeClr val="accent1">
                    <a:lumMod val="50000"/>
                  </a:schemeClr>
                </a:solidFill>
                <a:latin typeface="Helvetica" panose="020B0604020202020204" pitchFamily="34" charset="0"/>
                <a:cs typeface="Helvetica" panose="020B0604020202020204" pitchFamily="34" charset="0"/>
              </a:rPr>
              <a:t>Phase - II</a:t>
            </a:r>
          </a:p>
        </p:txBody>
      </p:sp>
      <p:sp>
        <p:nvSpPr>
          <p:cNvPr id="9" name="Rectangle 8"/>
          <p:cNvSpPr/>
          <p:nvPr/>
        </p:nvSpPr>
        <p:spPr>
          <a:xfrm>
            <a:off x="2161877" y="2025716"/>
            <a:ext cx="1498073" cy="45720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rtlCol="0" anchor="ctr"/>
          <a:lstStyle/>
          <a:p>
            <a:r>
              <a:rPr lang="en-US" sz="1400" dirty="0">
                <a:solidFill>
                  <a:srgbClr val="000000"/>
                </a:solidFill>
                <a:latin typeface="Helvetica" panose="020B0604020202020204" pitchFamily="34" charset="0"/>
                <a:cs typeface="Helvetica" panose="020B0604020202020204" pitchFamily="34" charset="0"/>
              </a:rPr>
              <a:t>Illumina (90X)</a:t>
            </a:r>
          </a:p>
          <a:p>
            <a:r>
              <a:rPr lang="en-US" sz="1400" dirty="0">
                <a:solidFill>
                  <a:srgbClr val="000000"/>
                </a:solidFill>
                <a:latin typeface="Helvetica" panose="020B0604020202020204" pitchFamily="34" charset="0"/>
                <a:cs typeface="Helvetica" panose="020B0604020202020204" pitchFamily="34" charset="0"/>
              </a:rPr>
              <a:t>polishing</a:t>
            </a:r>
          </a:p>
        </p:txBody>
      </p:sp>
      <p:sp>
        <p:nvSpPr>
          <p:cNvPr id="12" name="Rectangle 11"/>
          <p:cNvSpPr/>
          <p:nvPr/>
        </p:nvSpPr>
        <p:spPr>
          <a:xfrm>
            <a:off x="758539" y="482867"/>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Nanopore long reads (90X)</a:t>
            </a:r>
          </a:p>
        </p:txBody>
      </p:sp>
      <p:sp>
        <p:nvSpPr>
          <p:cNvPr id="13" name="Rectangle 12"/>
          <p:cNvSpPr/>
          <p:nvPr/>
        </p:nvSpPr>
        <p:spPr>
          <a:xfrm>
            <a:off x="758539" y="3610766"/>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err="1">
                <a:solidFill>
                  <a:srgbClr val="000000"/>
                </a:solidFill>
                <a:latin typeface="Helvetica" panose="020B0604020202020204" pitchFamily="34" charset="0"/>
                <a:cs typeface="Helvetica" panose="020B0604020202020204" pitchFamily="34" charset="0"/>
              </a:rPr>
              <a:t>BioNano</a:t>
            </a:r>
            <a:r>
              <a:rPr lang="en-US" sz="1400" b="1" dirty="0">
                <a:solidFill>
                  <a:srgbClr val="000000"/>
                </a:solidFill>
                <a:latin typeface="Helvetica" panose="020B0604020202020204" pitchFamily="34" charset="0"/>
                <a:cs typeface="Helvetica" panose="020B0604020202020204" pitchFamily="34" charset="0"/>
              </a:rPr>
              <a:t> map</a:t>
            </a:r>
          </a:p>
        </p:txBody>
      </p:sp>
      <p:sp>
        <p:nvSpPr>
          <p:cNvPr id="14" name="Rectangle 13"/>
          <p:cNvSpPr/>
          <p:nvPr/>
        </p:nvSpPr>
        <p:spPr>
          <a:xfrm>
            <a:off x="758539" y="4728504"/>
            <a:ext cx="2446868"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scaffolds + contigs</a:t>
            </a:r>
          </a:p>
        </p:txBody>
      </p:sp>
      <p:sp>
        <p:nvSpPr>
          <p:cNvPr id="16" name="Rectangle 15"/>
          <p:cNvSpPr/>
          <p:nvPr/>
        </p:nvSpPr>
        <p:spPr>
          <a:xfrm>
            <a:off x="3562210" y="3632030"/>
            <a:ext cx="2146411" cy="443753"/>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GBS of DH lines</a:t>
            </a:r>
          </a:p>
        </p:txBody>
      </p:sp>
      <p:sp>
        <p:nvSpPr>
          <p:cNvPr id="25" name="Rectangle 24"/>
          <p:cNvSpPr/>
          <p:nvPr/>
        </p:nvSpPr>
        <p:spPr>
          <a:xfrm>
            <a:off x="758539" y="1508953"/>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err="1">
                <a:solidFill>
                  <a:srgbClr val="000000"/>
                </a:solidFill>
                <a:latin typeface="Helvetica" panose="020B0604020202020204" pitchFamily="34" charset="0"/>
                <a:cs typeface="Helvetica" panose="020B0604020202020204" pitchFamily="34" charset="0"/>
              </a:rPr>
              <a:t>Canu</a:t>
            </a:r>
            <a:r>
              <a:rPr lang="en-US" sz="1400" b="1" dirty="0">
                <a:solidFill>
                  <a:srgbClr val="000000"/>
                </a:solidFill>
                <a:latin typeface="Helvetica" panose="020B0604020202020204" pitchFamily="34" charset="0"/>
                <a:cs typeface="Helvetica" panose="020B0604020202020204" pitchFamily="34" charset="0"/>
              </a:rPr>
              <a:t> </a:t>
            </a:r>
            <a:r>
              <a:rPr lang="en-US" sz="1400" b="1" dirty="0" err="1">
                <a:solidFill>
                  <a:srgbClr val="000000"/>
                </a:solidFill>
                <a:latin typeface="Helvetica" panose="020B0604020202020204" pitchFamily="34" charset="0"/>
                <a:cs typeface="Helvetica" panose="020B0604020202020204" pitchFamily="34" charset="0"/>
              </a:rPr>
              <a:t>asm</a:t>
            </a:r>
            <a:r>
              <a:rPr lang="en-US" sz="1400" b="1" dirty="0">
                <a:solidFill>
                  <a:srgbClr val="000000"/>
                </a:solidFill>
                <a:latin typeface="Helvetica" panose="020B0604020202020204" pitchFamily="34" charset="0"/>
                <a:cs typeface="Helvetica" panose="020B0604020202020204" pitchFamily="34" charset="0"/>
              </a:rPr>
              <a:t>, </a:t>
            </a:r>
            <a:r>
              <a:rPr lang="en-US" sz="1400" b="1" dirty="0" err="1">
                <a:solidFill>
                  <a:srgbClr val="000000"/>
                </a:solidFill>
                <a:latin typeface="Helvetica" panose="020B0604020202020204" pitchFamily="34" charset="0"/>
                <a:cs typeface="Helvetica" panose="020B0604020202020204" pitchFamily="34" charset="0"/>
              </a:rPr>
              <a:t>Nanopolish</a:t>
            </a:r>
            <a:endParaRPr lang="en-US" sz="1400" b="1" dirty="0">
              <a:solidFill>
                <a:srgbClr val="000000"/>
              </a:solidFill>
              <a:latin typeface="Helvetica" panose="020B0604020202020204" pitchFamily="34" charset="0"/>
              <a:cs typeface="Helvetica" panose="020B0604020202020204" pitchFamily="34" charset="0"/>
            </a:endParaRPr>
          </a:p>
        </p:txBody>
      </p:sp>
      <p:sp>
        <p:nvSpPr>
          <p:cNvPr id="26" name="Down Arrow 25"/>
          <p:cNvSpPr/>
          <p:nvPr/>
        </p:nvSpPr>
        <p:spPr>
          <a:xfrm>
            <a:off x="1785898" y="1014983"/>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Rectangle 33"/>
          <p:cNvSpPr/>
          <p:nvPr/>
        </p:nvSpPr>
        <p:spPr>
          <a:xfrm>
            <a:off x="758539" y="2554845"/>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Polished contigs</a:t>
            </a:r>
          </a:p>
        </p:txBody>
      </p:sp>
      <p:sp>
        <p:nvSpPr>
          <p:cNvPr id="40" name="Rectangle 39"/>
          <p:cNvSpPr/>
          <p:nvPr/>
        </p:nvSpPr>
        <p:spPr>
          <a:xfrm>
            <a:off x="3562210" y="4729070"/>
            <a:ext cx="2146411" cy="4573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Genetic map</a:t>
            </a:r>
          </a:p>
        </p:txBody>
      </p:sp>
      <p:sp>
        <p:nvSpPr>
          <p:cNvPr id="42" name="Down Arrow 41"/>
          <p:cNvSpPr/>
          <p:nvPr/>
        </p:nvSpPr>
        <p:spPr>
          <a:xfrm>
            <a:off x="1785898" y="4160433"/>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Down Arrow 42"/>
          <p:cNvSpPr/>
          <p:nvPr/>
        </p:nvSpPr>
        <p:spPr>
          <a:xfrm>
            <a:off x="4439036" y="4195133"/>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2" name="TextBox 61"/>
          <p:cNvSpPr txBox="1"/>
          <p:nvPr/>
        </p:nvSpPr>
        <p:spPr>
          <a:xfrm>
            <a:off x="2178656" y="1021213"/>
            <a:ext cx="628698" cy="338554"/>
          </a:xfrm>
          <a:prstGeom prst="rect">
            <a:avLst/>
          </a:prstGeom>
          <a:noFill/>
        </p:spPr>
        <p:txBody>
          <a:bodyPr wrap="none" rtlCol="0">
            <a:spAutoFit/>
          </a:bodyPr>
          <a:lstStyle/>
          <a:p>
            <a:r>
              <a:rPr lang="en-US" sz="1600" dirty="0" err="1">
                <a:latin typeface="Helvetica" panose="020B0604020202020204" pitchFamily="34" charset="0"/>
                <a:cs typeface="Helvetica" panose="020B0604020202020204" pitchFamily="34" charset="0"/>
              </a:rPr>
              <a:t>canu</a:t>
            </a:r>
            <a:endParaRPr lang="en-US" sz="1600" dirty="0">
              <a:latin typeface="Helvetica" panose="020B0604020202020204" pitchFamily="34" charset="0"/>
              <a:cs typeface="Helvetica" panose="020B0604020202020204" pitchFamily="34" charset="0"/>
            </a:endParaRPr>
          </a:p>
        </p:txBody>
      </p:sp>
      <p:sp>
        <p:nvSpPr>
          <p:cNvPr id="63" name="Down Arrow 62"/>
          <p:cNvSpPr/>
          <p:nvPr/>
        </p:nvSpPr>
        <p:spPr>
          <a:xfrm>
            <a:off x="1785898" y="2048857"/>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64" name="TextBox 63"/>
          <p:cNvSpPr txBox="1"/>
          <p:nvPr/>
        </p:nvSpPr>
        <p:spPr>
          <a:xfrm>
            <a:off x="2135430" y="4112308"/>
            <a:ext cx="888000" cy="584775"/>
          </a:xfrm>
          <a:prstGeom prst="rect">
            <a:avLst/>
          </a:prstGeom>
          <a:noFill/>
        </p:spPr>
        <p:txBody>
          <a:bodyPr wrap="none" rtlCol="0">
            <a:spAutoFit/>
          </a:bodyPr>
          <a:lstStyle/>
          <a:p>
            <a:r>
              <a:rPr lang="en-US" sz="1600" dirty="0">
                <a:latin typeface="Helvetica" panose="020B0604020202020204" pitchFamily="34" charset="0"/>
                <a:cs typeface="Helvetica" panose="020B0604020202020204" pitchFamily="34" charset="0"/>
              </a:rPr>
              <a:t>hybrid</a:t>
            </a:r>
          </a:p>
          <a:p>
            <a:r>
              <a:rPr lang="en-US" sz="1600" dirty="0">
                <a:latin typeface="Helvetica" panose="020B0604020202020204" pitchFamily="34" charset="0"/>
                <a:cs typeface="Helvetica" panose="020B0604020202020204" pitchFamily="34" charset="0"/>
              </a:rPr>
              <a:t>scaffold</a:t>
            </a:r>
          </a:p>
        </p:txBody>
      </p:sp>
      <p:sp>
        <p:nvSpPr>
          <p:cNvPr id="55" name="Down Arrow 54"/>
          <p:cNvSpPr/>
          <p:nvPr/>
        </p:nvSpPr>
        <p:spPr>
          <a:xfrm>
            <a:off x="4430467" y="5277249"/>
            <a:ext cx="409896" cy="457198"/>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TextBox 64"/>
          <p:cNvSpPr txBox="1"/>
          <p:nvPr/>
        </p:nvSpPr>
        <p:spPr>
          <a:xfrm>
            <a:off x="4803442" y="5296969"/>
            <a:ext cx="1131239" cy="338554"/>
          </a:xfrm>
          <a:prstGeom prst="rect">
            <a:avLst/>
          </a:prstGeom>
          <a:noFill/>
        </p:spPr>
        <p:txBody>
          <a:bodyPr wrap="none" rtlCol="0">
            <a:spAutoFit/>
          </a:bodyPr>
          <a:lstStyle/>
          <a:p>
            <a:r>
              <a:rPr lang="en-US" sz="1600" dirty="0">
                <a:latin typeface="Helvetica" pitchFamily="2" charset="0"/>
                <a:cs typeface="Helvetica" panose="020B0604020202020204" pitchFamily="34" charset="0"/>
              </a:rPr>
              <a:t>ALLMAPS</a:t>
            </a:r>
          </a:p>
        </p:txBody>
      </p:sp>
      <p:sp>
        <p:nvSpPr>
          <p:cNvPr id="45" name="Rectangle 44">
            <a:extLst>
              <a:ext uri="{FF2B5EF4-FFF2-40B4-BE49-F238E27FC236}">
                <a16:creationId xmlns:a16="http://schemas.microsoft.com/office/drawing/2014/main" id="{AEA82905-68E5-D942-BA5A-4E83AC2D2546}"/>
              </a:ext>
            </a:extLst>
          </p:cNvPr>
          <p:cNvSpPr/>
          <p:nvPr/>
        </p:nvSpPr>
        <p:spPr>
          <a:xfrm>
            <a:off x="3459569" y="5842047"/>
            <a:ext cx="1147455"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chemeClr val="accent6">
                    <a:lumMod val="50000"/>
                  </a:schemeClr>
                </a:solidFill>
                <a:latin typeface="Helvetica" panose="020B0604020202020204" pitchFamily="34" charset="0"/>
                <a:cs typeface="Helvetica" panose="020B0604020202020204" pitchFamily="34" charset="0"/>
              </a:rPr>
              <a:t> </a:t>
            </a:r>
            <a:r>
              <a:rPr lang="en-US" sz="1400" b="1" dirty="0" err="1">
                <a:solidFill>
                  <a:schemeClr val="accent6">
                    <a:lumMod val="50000"/>
                  </a:schemeClr>
                </a:solidFill>
                <a:latin typeface="Helvetica" panose="020B0604020202020204" pitchFamily="34" charset="0"/>
                <a:cs typeface="Helvetica" panose="020B0604020202020204" pitchFamily="34" charset="0"/>
              </a:rPr>
              <a:t>pseudochr</a:t>
            </a:r>
            <a:endParaRPr lang="en-US" sz="1400" b="1" dirty="0">
              <a:solidFill>
                <a:schemeClr val="accent6">
                  <a:lumMod val="50000"/>
                </a:schemeClr>
              </a:solidFill>
              <a:latin typeface="Helvetica" panose="020B0604020202020204" pitchFamily="34" charset="0"/>
              <a:cs typeface="Helvetica" panose="020B0604020202020204" pitchFamily="34" charset="0"/>
            </a:endParaRPr>
          </a:p>
        </p:txBody>
      </p:sp>
      <p:sp>
        <p:nvSpPr>
          <p:cNvPr id="49" name="Down Arrow 48">
            <a:extLst>
              <a:ext uri="{FF2B5EF4-FFF2-40B4-BE49-F238E27FC236}">
                <a16:creationId xmlns:a16="http://schemas.microsoft.com/office/drawing/2014/main" id="{6A80AAC8-0399-054F-B89F-8D798C12B528}"/>
              </a:ext>
            </a:extLst>
          </p:cNvPr>
          <p:cNvSpPr/>
          <p:nvPr/>
        </p:nvSpPr>
        <p:spPr>
          <a:xfrm>
            <a:off x="1701881" y="3076447"/>
            <a:ext cx="560793" cy="503939"/>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CC7F8CF0-E9F6-AC4F-9C64-616BD481D3FA}"/>
              </a:ext>
            </a:extLst>
          </p:cNvPr>
          <p:cNvSpPr txBox="1"/>
          <p:nvPr/>
        </p:nvSpPr>
        <p:spPr>
          <a:xfrm>
            <a:off x="4835032" y="4223532"/>
            <a:ext cx="915635" cy="338554"/>
          </a:xfrm>
          <a:prstGeom prst="rect">
            <a:avLst/>
          </a:prstGeom>
          <a:noFill/>
        </p:spPr>
        <p:txBody>
          <a:bodyPr wrap="square" rtlCol="0">
            <a:spAutoFit/>
          </a:bodyPr>
          <a:lstStyle/>
          <a:p>
            <a:r>
              <a:rPr lang="en-US" sz="1600" dirty="0" err="1">
                <a:latin typeface="Helvetica" pitchFamily="2" charset="0"/>
              </a:rPr>
              <a:t>mstmap</a:t>
            </a:r>
            <a:endParaRPr lang="en-US" sz="1600" dirty="0">
              <a:latin typeface="Helvetica" pitchFamily="2" charset="0"/>
            </a:endParaRPr>
          </a:p>
        </p:txBody>
      </p:sp>
      <p:cxnSp>
        <p:nvCxnSpPr>
          <p:cNvPr id="5" name="Elbow Connector 4">
            <a:extLst>
              <a:ext uri="{FF2B5EF4-FFF2-40B4-BE49-F238E27FC236}">
                <a16:creationId xmlns:a16="http://schemas.microsoft.com/office/drawing/2014/main" id="{84E4AEE7-18D2-D543-A0F3-11FC5716619E}"/>
              </a:ext>
            </a:extLst>
          </p:cNvPr>
          <p:cNvCxnSpPr>
            <a:cxnSpLocks/>
            <a:stCxn id="14" idx="2"/>
            <a:endCxn id="16" idx="1"/>
          </p:cNvCxnSpPr>
          <p:nvPr/>
        </p:nvCxnSpPr>
        <p:spPr>
          <a:xfrm rot="5400000" flipH="1" flipV="1">
            <a:off x="2106193" y="3729686"/>
            <a:ext cx="1331796" cy="1580237"/>
          </a:xfrm>
          <a:prstGeom prst="bentConnector4">
            <a:avLst>
              <a:gd name="adj1" fmla="val -6472"/>
              <a:gd name="adj2" fmla="val 88710"/>
            </a:avLst>
          </a:prstGeom>
          <a:ln w="38100">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id="{F3C47630-61E1-BD4F-B0E9-80A017E10E03}"/>
              </a:ext>
            </a:extLst>
          </p:cNvPr>
          <p:cNvSpPr/>
          <p:nvPr/>
        </p:nvSpPr>
        <p:spPr>
          <a:xfrm>
            <a:off x="4668518" y="5842047"/>
            <a:ext cx="1147455"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scaffolds + contigs</a:t>
            </a:r>
          </a:p>
        </p:txBody>
      </p:sp>
      <p:sp>
        <p:nvSpPr>
          <p:cNvPr id="68" name="Title 67">
            <a:extLst>
              <a:ext uri="{FF2B5EF4-FFF2-40B4-BE49-F238E27FC236}">
                <a16:creationId xmlns:a16="http://schemas.microsoft.com/office/drawing/2014/main" id="{2E90040E-26CA-5A4F-B151-5024CF9B4E6D}"/>
              </a:ext>
            </a:extLst>
          </p:cNvPr>
          <p:cNvSpPr>
            <a:spLocks noGrp="1"/>
          </p:cNvSpPr>
          <p:nvPr>
            <p:ph type="title"/>
          </p:nvPr>
        </p:nvSpPr>
        <p:spPr>
          <a:xfrm>
            <a:off x="4215476" y="342387"/>
            <a:ext cx="4572000" cy="781166"/>
          </a:xfrm>
        </p:spPr>
        <p:txBody>
          <a:bodyPr>
            <a:normAutofit/>
          </a:bodyPr>
          <a:lstStyle/>
          <a:p>
            <a:r>
              <a:rPr lang="en-US" sz="3200" b="1" i="0" dirty="0">
                <a:latin typeface="Calibri Light" panose="020F0302020204030204" pitchFamily="34" charset="0"/>
                <a:cs typeface="Calibri Light" panose="020F0302020204030204" pitchFamily="34" charset="0"/>
              </a:rPr>
              <a:t>Assembly</a:t>
            </a:r>
            <a:r>
              <a:rPr lang="en-US" sz="3200" b="1" i="0" baseline="0" dirty="0">
                <a:latin typeface="Calibri Light" panose="020F0302020204030204" pitchFamily="34" charset="0"/>
                <a:cs typeface="Calibri Light" panose="020F0302020204030204" pitchFamily="34" charset="0"/>
              </a:rPr>
              <a:t> strategy</a:t>
            </a:r>
            <a:endParaRPr lang="en-US" sz="3200" b="1" i="0" dirty="0">
              <a:latin typeface="Calibri Light" panose="020F0302020204030204" pitchFamily="34" charset="0"/>
              <a:cs typeface="Calibri Light" panose="020F0302020204030204" pitchFamily="34" charset="0"/>
            </a:endParaRPr>
          </a:p>
        </p:txBody>
      </p:sp>
      <p:sp>
        <p:nvSpPr>
          <p:cNvPr id="71" name="Rectangle 70">
            <a:extLst>
              <a:ext uri="{FF2B5EF4-FFF2-40B4-BE49-F238E27FC236}">
                <a16:creationId xmlns:a16="http://schemas.microsoft.com/office/drawing/2014/main" id="{90089034-5A44-A342-90FA-B5DAE080868C}"/>
              </a:ext>
            </a:extLst>
          </p:cNvPr>
          <p:cNvSpPr/>
          <p:nvPr/>
        </p:nvSpPr>
        <p:spPr>
          <a:xfrm>
            <a:off x="3562210" y="2557196"/>
            <a:ext cx="867134"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chemeClr val="accent6">
                    <a:lumMod val="50000"/>
                  </a:schemeClr>
                </a:solidFill>
                <a:latin typeface="Helvetica" panose="020B0604020202020204" pitchFamily="34" charset="0"/>
                <a:cs typeface="Helvetica" panose="020B0604020202020204" pitchFamily="34" charset="0"/>
              </a:rPr>
              <a:t>Mt; Pt</a:t>
            </a:r>
          </a:p>
        </p:txBody>
      </p:sp>
      <p:cxnSp>
        <p:nvCxnSpPr>
          <p:cNvPr id="73" name="Straight Arrow Connector 72">
            <a:extLst>
              <a:ext uri="{FF2B5EF4-FFF2-40B4-BE49-F238E27FC236}">
                <a16:creationId xmlns:a16="http://schemas.microsoft.com/office/drawing/2014/main" id="{866B4EEB-A2BC-6C49-B430-F1D7C2A0ABFD}"/>
              </a:ext>
            </a:extLst>
          </p:cNvPr>
          <p:cNvCxnSpPr>
            <a:stCxn id="34" idx="3"/>
            <a:endCxn id="71" idx="1"/>
          </p:cNvCxnSpPr>
          <p:nvPr/>
        </p:nvCxnSpPr>
        <p:spPr>
          <a:xfrm>
            <a:off x="3205406" y="2783445"/>
            <a:ext cx="356804" cy="2351"/>
          </a:xfrm>
          <a:prstGeom prst="straightConnector1">
            <a:avLst/>
          </a:prstGeom>
          <a:ln w="38100">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0" name="Table 9">
            <a:extLst>
              <a:ext uri="{FF2B5EF4-FFF2-40B4-BE49-F238E27FC236}">
                <a16:creationId xmlns:a16="http://schemas.microsoft.com/office/drawing/2014/main" id="{BDB61EEB-92C3-3F4E-B823-91EAFE12722C}"/>
              </a:ext>
            </a:extLst>
          </p:cNvPr>
          <p:cNvGraphicFramePr>
            <a:graphicFrameLocks noGrp="1"/>
          </p:cNvGraphicFramePr>
          <p:nvPr>
            <p:extLst>
              <p:ext uri="{D42A27DB-BD31-4B8C-83A1-F6EECF244321}">
                <p14:modId xmlns:p14="http://schemas.microsoft.com/office/powerpoint/2010/main" val="3209125899"/>
              </p:ext>
            </p:extLst>
          </p:nvPr>
        </p:nvGraphicFramePr>
        <p:xfrm>
          <a:off x="5910566" y="1300915"/>
          <a:ext cx="3106649" cy="4914408"/>
        </p:xfrm>
        <a:graphic>
          <a:graphicData uri="http://schemas.openxmlformats.org/drawingml/2006/table">
            <a:tbl>
              <a:tblPr bandRow="1">
                <a:tableStyleId>{5C22544A-7EE6-4342-B048-85BDC9FD1C3A}</a:tableStyleId>
              </a:tblPr>
              <a:tblGrid>
                <a:gridCol w="965722">
                  <a:extLst>
                    <a:ext uri="{9D8B030D-6E8A-4147-A177-3AD203B41FA5}">
                      <a16:colId xmlns:a16="http://schemas.microsoft.com/office/drawing/2014/main" val="2753862100"/>
                    </a:ext>
                  </a:extLst>
                </a:gridCol>
                <a:gridCol w="1402080">
                  <a:extLst>
                    <a:ext uri="{9D8B030D-6E8A-4147-A177-3AD203B41FA5}">
                      <a16:colId xmlns:a16="http://schemas.microsoft.com/office/drawing/2014/main" val="2196624211"/>
                    </a:ext>
                  </a:extLst>
                </a:gridCol>
                <a:gridCol w="738847">
                  <a:extLst>
                    <a:ext uri="{9D8B030D-6E8A-4147-A177-3AD203B41FA5}">
                      <a16:colId xmlns:a16="http://schemas.microsoft.com/office/drawing/2014/main" val="165282350"/>
                    </a:ext>
                  </a:extLst>
                </a:gridCol>
              </a:tblGrid>
              <a:tr h="574629">
                <a:tc>
                  <a:txBody>
                    <a:bodyPr/>
                    <a:lstStyle/>
                    <a:p>
                      <a:pPr algn="ctr" rtl="0" fontAlgn="ctr"/>
                      <a:r>
                        <a:rPr lang="en-US" sz="1800" u="none" strike="noStrike" dirty="0" err="1">
                          <a:effectLst/>
                        </a:rPr>
                        <a:t>Chr</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ctr" rtl="0" fontAlgn="ctr"/>
                      <a:r>
                        <a:rPr lang="en-US" sz="1800" u="none" strike="noStrike" dirty="0">
                          <a:effectLst/>
                        </a:rPr>
                        <a:t>Length (bp)</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 genes</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1289442021"/>
                  </a:ext>
                </a:extLst>
              </a:tr>
              <a:tr h="281451">
                <a:tc>
                  <a:txBody>
                    <a:bodyPr/>
                    <a:lstStyle/>
                    <a:p>
                      <a:pPr algn="ctr" rtl="0" fontAlgn="ctr"/>
                      <a:r>
                        <a:rPr lang="en-US" sz="1800" u="none" strike="noStrike" dirty="0">
                          <a:effectLst/>
                        </a:rPr>
                        <a:t>1</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307,989,483</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6,034</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2500579644"/>
                  </a:ext>
                </a:extLst>
              </a:tr>
              <a:tr h="281451">
                <a:tc>
                  <a:txBody>
                    <a:bodyPr/>
                    <a:lstStyle/>
                    <a:p>
                      <a:pPr algn="ctr" rtl="0" fontAlgn="ctr"/>
                      <a:r>
                        <a:rPr lang="en-US" sz="1800" u="none" strike="noStrike" dirty="0">
                          <a:effectLst/>
                        </a:rPr>
                        <a:t>2</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251,027,758</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4,873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1465817163"/>
                  </a:ext>
                </a:extLst>
              </a:tr>
              <a:tr h="281451">
                <a:tc>
                  <a:txBody>
                    <a:bodyPr/>
                    <a:lstStyle/>
                    <a:p>
                      <a:pPr algn="ctr" rtl="0" fontAlgn="ctr"/>
                      <a:r>
                        <a:rPr lang="en-US" sz="1800" u="none" strike="noStrike" dirty="0">
                          <a:effectLst/>
                        </a:rPr>
                        <a:t>3</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243,219,806</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4,313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241653217"/>
                  </a:ext>
                </a:extLst>
              </a:tr>
              <a:tr h="281451">
                <a:tc>
                  <a:txBody>
                    <a:bodyPr/>
                    <a:lstStyle/>
                    <a:p>
                      <a:pPr algn="ctr" rtl="0" fontAlgn="ctr"/>
                      <a:r>
                        <a:rPr lang="en-US" sz="1800" u="none" strike="noStrike" dirty="0">
                          <a:effectLst/>
                        </a:rPr>
                        <a:t>4</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255,421,021</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4,315</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525578644"/>
                  </a:ext>
                </a:extLst>
              </a:tr>
              <a:tr h="281451">
                <a:tc>
                  <a:txBody>
                    <a:bodyPr/>
                    <a:lstStyle/>
                    <a:p>
                      <a:pPr algn="ctr" rtl="0" fontAlgn="ctr"/>
                      <a:r>
                        <a:rPr lang="en-US" sz="1800" u="none" strike="noStrike" dirty="0">
                          <a:effectLst/>
                        </a:rPr>
                        <a:t>5</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229,324,730</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4,613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873898646"/>
                  </a:ext>
                </a:extLst>
              </a:tr>
              <a:tr h="281451">
                <a:tc>
                  <a:txBody>
                    <a:bodyPr/>
                    <a:lstStyle/>
                    <a:p>
                      <a:pPr algn="ctr" rtl="0" fontAlgn="ctr"/>
                      <a:r>
                        <a:rPr lang="en-US" sz="1800" u="none" strike="noStrike" dirty="0">
                          <a:effectLst/>
                        </a:rPr>
                        <a:t>6</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181,596,323</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3,412</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626749417"/>
                  </a:ext>
                </a:extLst>
              </a:tr>
              <a:tr h="281451">
                <a:tc>
                  <a:txBody>
                    <a:bodyPr/>
                    <a:lstStyle/>
                    <a:p>
                      <a:pPr algn="ctr" rtl="0" fontAlgn="ctr"/>
                      <a:r>
                        <a:rPr lang="en-US" sz="1800" u="none" strike="noStrike" dirty="0">
                          <a:effectLst/>
                        </a:rPr>
                        <a:t>7</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183,343,242</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3,208</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82432821"/>
                  </a:ext>
                </a:extLst>
              </a:tr>
              <a:tr h="281451">
                <a:tc>
                  <a:txBody>
                    <a:bodyPr/>
                    <a:lstStyle/>
                    <a:p>
                      <a:pPr algn="ctr" rtl="0" fontAlgn="ctr"/>
                      <a:r>
                        <a:rPr lang="en-US" sz="1800" u="none" strike="noStrike" dirty="0">
                          <a:effectLst/>
                        </a:rPr>
                        <a:t>8</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182,018,909</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3,653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447053901"/>
                  </a:ext>
                </a:extLst>
              </a:tr>
              <a:tr h="281451">
                <a:tc>
                  <a:txBody>
                    <a:bodyPr/>
                    <a:lstStyle/>
                    <a:p>
                      <a:pPr algn="ctr" rtl="0" fontAlgn="ctr"/>
                      <a:r>
                        <a:rPr lang="en-US" sz="1800" u="none" strike="noStrike" dirty="0">
                          <a:effectLst/>
                        </a:rPr>
                        <a:t>9</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165,494,689</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3,082</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4153075762"/>
                  </a:ext>
                </a:extLst>
              </a:tr>
              <a:tr h="281451">
                <a:tc>
                  <a:txBody>
                    <a:bodyPr/>
                    <a:lstStyle/>
                    <a:p>
                      <a:pPr algn="ctr" rtl="0" fontAlgn="ctr"/>
                      <a:r>
                        <a:rPr lang="en-US" sz="1800" u="none" strike="noStrike" dirty="0">
                          <a:effectLst/>
                        </a:rPr>
                        <a:t>10</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153,829,095</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2,824</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4193774737"/>
                  </a:ext>
                </a:extLst>
              </a:tr>
              <a:tr h="293178">
                <a:tc>
                  <a:txBody>
                    <a:bodyPr/>
                    <a:lstStyle/>
                    <a:p>
                      <a:pPr algn="ctr" rtl="0" fontAlgn="ctr"/>
                      <a:r>
                        <a:rPr lang="en-US" sz="1800" u="none" strike="noStrike" dirty="0">
                          <a:effectLst/>
                        </a:rPr>
                        <a:t>mt</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525,405</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40</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615143449"/>
                  </a:ext>
                </a:extLst>
              </a:tr>
              <a:tr h="293178">
                <a:tc>
                  <a:txBody>
                    <a:bodyPr/>
                    <a:lstStyle/>
                    <a:p>
                      <a:pPr algn="ctr" rtl="0" fontAlgn="ctr"/>
                      <a:r>
                        <a:rPr lang="en-US" sz="1800" u="none" strike="noStrike" dirty="0" err="1">
                          <a:effectLst/>
                        </a:rPr>
                        <a:t>pt</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140,437</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39</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2205678953"/>
                  </a:ext>
                </a:extLst>
              </a:tr>
              <a:tr h="340088">
                <a:tc>
                  <a:txBody>
                    <a:bodyPr/>
                    <a:lstStyle/>
                    <a:p>
                      <a:pPr algn="ctr" rtl="0" fontAlgn="ctr"/>
                      <a:r>
                        <a:rPr lang="en-US" sz="1800" u="none" strike="noStrike" dirty="0">
                          <a:effectLst/>
                        </a:rPr>
                        <a:t>Scaffolds</a:t>
                      </a:r>
                    </a:p>
                    <a:p>
                      <a:pPr algn="ctr" rtl="0" fontAlgn="ctr"/>
                      <a:r>
                        <a:rPr lang="en-US" sz="1800" u="none" strike="noStrike" dirty="0">
                          <a:effectLst/>
                        </a:rPr>
                        <a:t>(986)</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16,204-2,700,288</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341</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1739256927"/>
                  </a:ext>
                </a:extLst>
              </a:tr>
              <a:tr h="363540">
                <a:tc>
                  <a:txBody>
                    <a:bodyPr/>
                    <a:lstStyle/>
                    <a:p>
                      <a:pPr algn="ctr" rtl="0" fontAlgn="ctr"/>
                      <a:r>
                        <a:rPr lang="en-US" sz="1800" b="1" u="none" strike="noStrike" dirty="0">
                          <a:effectLst/>
                        </a:rPr>
                        <a:t>sum</a:t>
                      </a:r>
                      <a:endParaRPr lang="en-US" sz="1800" b="1"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b="1" u="none" strike="noStrike" dirty="0">
                          <a:effectLst/>
                        </a:rPr>
                        <a:t>2,246,851,412</a:t>
                      </a:r>
                      <a:endParaRPr lang="en-US" sz="1800" b="1"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b="1" u="none" strike="noStrike" dirty="0">
                          <a:effectLst/>
                        </a:rPr>
                        <a:t>40,747</a:t>
                      </a:r>
                      <a:endParaRPr lang="en-US" sz="1800" b="1"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30295313"/>
                  </a:ext>
                </a:extLst>
              </a:tr>
            </a:tbl>
          </a:graphicData>
        </a:graphic>
      </p:graphicFrame>
      <p:sp>
        <p:nvSpPr>
          <p:cNvPr id="11" name="Slide Number Placeholder 10">
            <a:extLst>
              <a:ext uri="{FF2B5EF4-FFF2-40B4-BE49-F238E27FC236}">
                <a16:creationId xmlns:a16="http://schemas.microsoft.com/office/drawing/2014/main" id="{84A88683-C42D-5D49-8FA7-6D43276D5946}"/>
              </a:ext>
            </a:extLst>
          </p:cNvPr>
          <p:cNvSpPr>
            <a:spLocks noGrp="1"/>
          </p:cNvSpPr>
          <p:nvPr>
            <p:ph type="sldNum" sz="quarter" idx="12"/>
          </p:nvPr>
        </p:nvSpPr>
        <p:spPr/>
        <p:txBody>
          <a:bodyPr/>
          <a:lstStyle/>
          <a:p>
            <a:fld id="{9DA039C4-C5F2-1743-BB7A-5D831266C61E}" type="slidenum">
              <a:rPr lang="en-US" smtClean="0"/>
              <a:t>61</a:t>
            </a:fld>
            <a:endParaRPr lang="en-US"/>
          </a:p>
        </p:txBody>
      </p:sp>
    </p:spTree>
    <p:extLst>
      <p:ext uri="{BB962C8B-B14F-4D97-AF65-F5344CB8AC3E}">
        <p14:creationId xmlns:p14="http://schemas.microsoft.com/office/powerpoint/2010/main" val="9798495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F7BFF-D6F4-DF48-ABAE-61470027E1EF}"/>
              </a:ext>
            </a:extLst>
          </p:cNvPr>
          <p:cNvSpPr>
            <a:spLocks noGrp="1"/>
          </p:cNvSpPr>
          <p:nvPr>
            <p:ph type="title"/>
          </p:nvPr>
        </p:nvSpPr>
        <p:spPr/>
        <p:txBody>
          <a:bodyPr>
            <a:normAutofit/>
          </a:bodyPr>
          <a:lstStyle/>
          <a:p>
            <a:r>
              <a:rPr lang="en-US" sz="3200" dirty="0" err="1"/>
              <a:t>Circos</a:t>
            </a:r>
            <a:r>
              <a:rPr lang="en-US" sz="3200" dirty="0"/>
              <a:t> plot to display genomic contents</a:t>
            </a:r>
          </a:p>
        </p:txBody>
      </p:sp>
      <p:sp>
        <p:nvSpPr>
          <p:cNvPr id="4" name="Slide Number Placeholder 3">
            <a:extLst>
              <a:ext uri="{FF2B5EF4-FFF2-40B4-BE49-F238E27FC236}">
                <a16:creationId xmlns:a16="http://schemas.microsoft.com/office/drawing/2014/main" id="{ADA37616-ABD9-5A41-ADD8-4066E97FBEE0}"/>
              </a:ext>
            </a:extLst>
          </p:cNvPr>
          <p:cNvSpPr>
            <a:spLocks noGrp="1"/>
          </p:cNvSpPr>
          <p:nvPr>
            <p:ph type="sldNum" sz="quarter" idx="12"/>
          </p:nvPr>
        </p:nvSpPr>
        <p:spPr/>
        <p:txBody>
          <a:bodyPr/>
          <a:lstStyle/>
          <a:p>
            <a:fld id="{9DA039C4-C5F2-1743-BB7A-5D831266C61E}" type="slidenum">
              <a:rPr lang="en-US" smtClean="0"/>
              <a:t>62</a:t>
            </a:fld>
            <a:endParaRPr lang="en-US"/>
          </a:p>
        </p:txBody>
      </p:sp>
      <p:pic>
        <p:nvPicPr>
          <p:cNvPr id="5" name="Google Shape;162;p25" descr="A close up of a logo&#10;&#10;Description automatically generated">
            <a:extLst>
              <a:ext uri="{FF2B5EF4-FFF2-40B4-BE49-F238E27FC236}">
                <a16:creationId xmlns:a16="http://schemas.microsoft.com/office/drawing/2014/main" id="{24823465-4023-7943-8657-13A90E0CE383}"/>
              </a:ext>
            </a:extLst>
          </p:cNvPr>
          <p:cNvPicPr preferRelativeResize="0"/>
          <p:nvPr/>
        </p:nvPicPr>
        <p:blipFill rotWithShape="1">
          <a:blip r:embed="rId2">
            <a:alphaModFix/>
          </a:blip>
          <a:srcRect/>
          <a:stretch/>
        </p:blipFill>
        <p:spPr>
          <a:xfrm>
            <a:off x="1657168" y="1058684"/>
            <a:ext cx="5829663" cy="5793423"/>
          </a:xfrm>
          <a:prstGeom prst="rect">
            <a:avLst/>
          </a:prstGeom>
          <a:noFill/>
          <a:ln>
            <a:noFill/>
          </a:ln>
        </p:spPr>
      </p:pic>
    </p:spTree>
    <p:extLst>
      <p:ext uri="{BB962C8B-B14F-4D97-AF65-F5344CB8AC3E}">
        <p14:creationId xmlns:p14="http://schemas.microsoft.com/office/powerpoint/2010/main" val="126992097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772987"/>
          </a:xfrm>
        </p:spPr>
        <p:txBody>
          <a:bodyPr/>
          <a:lstStyle/>
          <a:p>
            <a:r>
              <a:rPr lang="en-US" dirty="0"/>
              <a:t>Citations</a:t>
            </a:r>
          </a:p>
        </p:txBody>
      </p:sp>
      <p:sp>
        <p:nvSpPr>
          <p:cNvPr id="4" name="Content Placeholder 3"/>
          <p:cNvSpPr>
            <a:spLocks noGrp="1"/>
          </p:cNvSpPr>
          <p:nvPr>
            <p:ph idx="1"/>
          </p:nvPr>
        </p:nvSpPr>
        <p:spPr>
          <a:xfrm>
            <a:off x="203200" y="863001"/>
            <a:ext cx="8839200" cy="5493349"/>
          </a:xfrm>
        </p:spPr>
        <p:txBody>
          <a:bodyPr>
            <a:normAutofit/>
          </a:bodyPr>
          <a:lstStyle/>
          <a:p>
            <a:r>
              <a:rPr lang="en-US" sz="2000" dirty="0"/>
              <a:t>Berger, B., J. </a:t>
            </a:r>
            <a:r>
              <a:rPr lang="en-US" sz="2000" dirty="0" err="1"/>
              <a:t>Peng</a:t>
            </a:r>
            <a:r>
              <a:rPr lang="en-US" sz="2000" dirty="0"/>
              <a:t>, M. Singh, Computational solutions for </a:t>
            </a:r>
            <a:r>
              <a:rPr lang="en-US" sz="2000" dirty="0" err="1"/>
              <a:t>omics</a:t>
            </a:r>
            <a:r>
              <a:rPr lang="en-US" sz="2000" dirty="0"/>
              <a:t> data. Nature Reviews Genetics 14</a:t>
            </a:r>
            <a:r>
              <a:rPr lang="en-US" sz="2000" b="1" dirty="0"/>
              <a:t>:</a:t>
            </a:r>
            <a:r>
              <a:rPr lang="en-US" sz="2000" dirty="0"/>
              <a:t> 333-346 (2013).</a:t>
            </a:r>
          </a:p>
          <a:p>
            <a:r>
              <a:rPr lang="en-US" sz="2000" dirty="0" err="1"/>
              <a:t>Compeau</a:t>
            </a:r>
            <a:r>
              <a:rPr lang="en-US" sz="2000" dirty="0"/>
              <a:t>, P. E. C., P. A. </a:t>
            </a:r>
            <a:r>
              <a:rPr lang="en-US" sz="2000" dirty="0" err="1"/>
              <a:t>Pevzner</a:t>
            </a:r>
            <a:r>
              <a:rPr lang="en-US" sz="2000" dirty="0"/>
              <a:t>, G. </a:t>
            </a:r>
            <a:r>
              <a:rPr lang="en-US" sz="2000" dirty="0" err="1"/>
              <a:t>Tesler</a:t>
            </a:r>
            <a:r>
              <a:rPr lang="en-US" sz="2000" dirty="0"/>
              <a:t>, How to apply de </a:t>
            </a:r>
            <a:r>
              <a:rPr lang="en-US" sz="2000" dirty="0" err="1"/>
              <a:t>Bruijn</a:t>
            </a:r>
            <a:r>
              <a:rPr lang="en-US" sz="2000" dirty="0"/>
              <a:t> graphs to genome assembly. Nature Biotechnology 29</a:t>
            </a:r>
            <a:r>
              <a:rPr lang="en-US" sz="2000" b="1" dirty="0"/>
              <a:t>:</a:t>
            </a:r>
            <a:r>
              <a:rPr lang="en-US" sz="2000" dirty="0"/>
              <a:t> 987-991 (2011).</a:t>
            </a:r>
          </a:p>
          <a:p>
            <a:r>
              <a:rPr lang="en-US" sz="2000" dirty="0" err="1"/>
              <a:t>Nagarajan</a:t>
            </a:r>
            <a:r>
              <a:rPr lang="en-US" sz="2000" dirty="0"/>
              <a:t>, N., M. Pop, Sequence assembly demystified. Nature Reviews Genetics 14</a:t>
            </a:r>
            <a:r>
              <a:rPr lang="en-US" sz="2000" b="1" dirty="0"/>
              <a:t>:</a:t>
            </a:r>
            <a:r>
              <a:rPr lang="en-US" sz="2000" dirty="0"/>
              <a:t> 157-167 (2013).</a:t>
            </a:r>
          </a:p>
          <a:p>
            <a:r>
              <a:rPr lang="en-US" sz="2000" dirty="0"/>
              <a:t>Miller, J. R., S. </a:t>
            </a:r>
            <a:r>
              <a:rPr lang="en-US" sz="2000" dirty="0" err="1"/>
              <a:t>Koren</a:t>
            </a:r>
            <a:r>
              <a:rPr lang="en-US" sz="2000" dirty="0"/>
              <a:t>, G. Sutton, Assembly algorithms for next-generation sequencing data. Genomics 95</a:t>
            </a:r>
            <a:r>
              <a:rPr lang="en-US" sz="2000" b="1" dirty="0"/>
              <a:t>:</a:t>
            </a:r>
            <a:r>
              <a:rPr lang="en-US" sz="2000" dirty="0"/>
              <a:t> 315-327 (2010).</a:t>
            </a:r>
          </a:p>
          <a:p>
            <a:r>
              <a:rPr lang="en-US" sz="2000" dirty="0"/>
              <a:t>Brent, M. R. How does eukaryotic gene prediction work? Nat. </a:t>
            </a:r>
            <a:r>
              <a:rPr lang="en-US" sz="2000" dirty="0" err="1"/>
              <a:t>Biotechnol</a:t>
            </a:r>
            <a:r>
              <a:rPr lang="en-US" sz="2000" dirty="0"/>
              <a:t>. 25, 883–885 (2007).</a:t>
            </a:r>
          </a:p>
          <a:p>
            <a:r>
              <a:rPr lang="en-US" sz="2000" dirty="0"/>
              <a:t>Stein, L. Genome annotation: from sequence to biology. Nat. Rev. Genet. 2, 493–503 (2001).</a:t>
            </a:r>
          </a:p>
          <a:p>
            <a:r>
              <a:rPr lang="en-US" sz="2000" dirty="0" err="1"/>
              <a:t>Yandell</a:t>
            </a:r>
            <a:r>
              <a:rPr lang="en-US" sz="2000" dirty="0"/>
              <a:t>, M., </a:t>
            </a:r>
            <a:r>
              <a:rPr lang="en-US" sz="2000" dirty="0" err="1"/>
              <a:t>Ence</a:t>
            </a:r>
            <a:r>
              <a:rPr lang="en-US" sz="2000" dirty="0"/>
              <a:t>, D. A beginner’s guide to eukaryotic genome annotation. Nat. Rev. Genet. 13, 329–342 (2012).</a:t>
            </a:r>
          </a:p>
          <a:p>
            <a:r>
              <a:rPr lang="en-US" sz="2000" dirty="0" err="1"/>
              <a:t>Simão</a:t>
            </a:r>
            <a:r>
              <a:rPr lang="en-US" sz="2000" dirty="0"/>
              <a:t>, F. A.,  et al. BUSCO: assessing genome assembly and annotation completeness with single-copy </a:t>
            </a:r>
            <a:r>
              <a:rPr lang="en-US" sz="2000" dirty="0" err="1"/>
              <a:t>orthologs</a:t>
            </a:r>
            <a:r>
              <a:rPr lang="en-US" sz="2000" dirty="0"/>
              <a:t>. Bioinformatics 31, 3210–3212 (2015).</a:t>
            </a:r>
          </a:p>
        </p:txBody>
      </p:sp>
      <p:sp>
        <p:nvSpPr>
          <p:cNvPr id="3" name="Slide Number Placeholder 2"/>
          <p:cNvSpPr>
            <a:spLocks noGrp="1"/>
          </p:cNvSpPr>
          <p:nvPr>
            <p:ph type="sldNum" sz="quarter" idx="12"/>
          </p:nvPr>
        </p:nvSpPr>
        <p:spPr/>
        <p:txBody>
          <a:bodyPr/>
          <a:lstStyle/>
          <a:p>
            <a:fld id="{9DA039C4-C5F2-1743-BB7A-5D831266C61E}" type="slidenum">
              <a:rPr lang="en-US" smtClean="0"/>
              <a:t>63</a:t>
            </a:fld>
            <a:endParaRPr lang="en-US"/>
          </a:p>
        </p:txBody>
      </p:sp>
    </p:spTree>
    <p:extLst>
      <p:ext uri="{BB962C8B-B14F-4D97-AF65-F5344CB8AC3E}">
        <p14:creationId xmlns:p14="http://schemas.microsoft.com/office/powerpoint/2010/main" val="2733129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Overlap layout consensus (I)</a:t>
            </a:r>
          </a:p>
        </p:txBody>
      </p:sp>
      <p:sp>
        <p:nvSpPr>
          <p:cNvPr id="4" name="Content Placeholder 3"/>
          <p:cNvSpPr>
            <a:spLocks noGrp="1"/>
          </p:cNvSpPr>
          <p:nvPr>
            <p:ph idx="1"/>
          </p:nvPr>
        </p:nvSpPr>
        <p:spPr>
          <a:xfrm>
            <a:off x="2903415" y="1064990"/>
            <a:ext cx="5783385" cy="2868104"/>
          </a:xfrm>
        </p:spPr>
        <p:txBody>
          <a:bodyPr/>
          <a:lstStyle/>
          <a:p>
            <a:pPr lvl="0"/>
            <a:r>
              <a:rPr lang="en-US" dirty="0"/>
              <a:t>Overlap graph</a:t>
            </a:r>
          </a:p>
          <a:p>
            <a:pPr marL="457200" lvl="0" indent="-457200">
              <a:buFont typeface="+mj-lt"/>
              <a:buAutoNum type="arabicPeriod"/>
            </a:pPr>
            <a:r>
              <a:rPr lang="en-US" dirty="0"/>
              <a:t>to identify all pairs of reads that overlap </a:t>
            </a:r>
            <a:r>
              <a:rPr lang="en-US" b="1" dirty="0">
                <a:solidFill>
                  <a:srgbClr val="FF0000"/>
                </a:solidFill>
              </a:rPr>
              <a:t>sufficiently well</a:t>
            </a:r>
          </a:p>
          <a:p>
            <a:pPr marL="457200" lvl="0" indent="-457200">
              <a:buFont typeface="+mj-lt"/>
              <a:buAutoNum type="arabicPeriod"/>
            </a:pPr>
            <a:r>
              <a:rPr lang="en-US" dirty="0"/>
              <a:t>to organize the overlapping information into a graph containing a </a:t>
            </a:r>
            <a:r>
              <a:rPr lang="en-US" b="1" dirty="0">
                <a:solidFill>
                  <a:schemeClr val="tx2">
                    <a:lumMod val="75000"/>
                  </a:schemeClr>
                </a:solidFill>
              </a:rPr>
              <a:t>node</a:t>
            </a:r>
            <a:r>
              <a:rPr lang="en-US" dirty="0"/>
              <a:t> for every read and an </a:t>
            </a:r>
            <a:r>
              <a:rPr lang="en-US" b="1" dirty="0">
                <a:solidFill>
                  <a:srgbClr val="17375E"/>
                </a:solidFill>
              </a:rPr>
              <a:t>edge</a:t>
            </a:r>
            <a:r>
              <a:rPr lang="en-US" dirty="0"/>
              <a:t> between any pair of reads that overlap each other. </a:t>
            </a:r>
          </a:p>
        </p:txBody>
      </p:sp>
      <p:sp>
        <p:nvSpPr>
          <p:cNvPr id="3" name="Rectangle 2"/>
          <p:cNvSpPr/>
          <p:nvPr/>
        </p:nvSpPr>
        <p:spPr>
          <a:xfrm>
            <a:off x="361460" y="1230924"/>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Andale Mono"/>
                <a:cs typeface="Andale Mono"/>
              </a:rPr>
              <a:t>O</a:t>
            </a:r>
            <a:r>
              <a:rPr lang="en-US" sz="2800" dirty="0">
                <a:solidFill>
                  <a:schemeClr val="tx1">
                    <a:lumMod val="65000"/>
                    <a:lumOff val="35000"/>
                  </a:schemeClr>
                </a:solidFill>
                <a:latin typeface="Andale Mono"/>
                <a:cs typeface="Andale Mono"/>
              </a:rPr>
              <a:t>verlap</a:t>
            </a:r>
          </a:p>
        </p:txBody>
      </p:sp>
      <p:sp>
        <p:nvSpPr>
          <p:cNvPr id="5" name="Rectangle 4"/>
          <p:cNvSpPr/>
          <p:nvPr/>
        </p:nvSpPr>
        <p:spPr>
          <a:xfrm>
            <a:off x="361460" y="2176586"/>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Andale Mono"/>
                <a:cs typeface="Andale Mono"/>
              </a:rPr>
              <a:t>L</a:t>
            </a:r>
            <a:r>
              <a:rPr lang="en-US" sz="2800" dirty="0">
                <a:solidFill>
                  <a:schemeClr val="tx1">
                    <a:lumMod val="65000"/>
                    <a:lumOff val="35000"/>
                  </a:schemeClr>
                </a:solidFill>
                <a:latin typeface="Andale Mono"/>
                <a:cs typeface="Andale Mono"/>
              </a:rPr>
              <a:t>ayout</a:t>
            </a:r>
          </a:p>
        </p:txBody>
      </p:sp>
      <p:sp>
        <p:nvSpPr>
          <p:cNvPr id="6" name="Rectangle 5"/>
          <p:cNvSpPr/>
          <p:nvPr/>
        </p:nvSpPr>
        <p:spPr>
          <a:xfrm>
            <a:off x="361460" y="3132017"/>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Andale Mono"/>
                <a:cs typeface="Andale Mono"/>
              </a:rPr>
              <a:t>C</a:t>
            </a:r>
            <a:r>
              <a:rPr lang="en-US" sz="2800" dirty="0">
                <a:solidFill>
                  <a:schemeClr val="tx1">
                    <a:lumMod val="65000"/>
                    <a:lumOff val="35000"/>
                  </a:schemeClr>
                </a:solidFill>
                <a:latin typeface="Andale Mono"/>
                <a:cs typeface="Andale Mono"/>
              </a:rPr>
              <a:t>onsensus</a:t>
            </a:r>
          </a:p>
        </p:txBody>
      </p:sp>
      <p:cxnSp>
        <p:nvCxnSpPr>
          <p:cNvPr id="8" name="Straight Arrow Connector 7"/>
          <p:cNvCxnSpPr>
            <a:stCxn id="3" idx="2"/>
            <a:endCxn id="5" idx="0"/>
          </p:cNvCxnSpPr>
          <p:nvPr/>
        </p:nvCxnSpPr>
        <p:spPr>
          <a:xfrm>
            <a:off x="1465384" y="1846385"/>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792047"/>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pic>
        <p:nvPicPr>
          <p:cNvPr id="13" name="Picture 12" descr="Screen Shot 2015-04-19 at 11.53.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306" y="3958146"/>
            <a:ext cx="7893540" cy="2822385"/>
          </a:xfrm>
          <a:prstGeom prst="rect">
            <a:avLst/>
          </a:prstGeom>
        </p:spPr>
      </p:pic>
      <p:sp>
        <p:nvSpPr>
          <p:cNvPr id="14" name="TextBox 13"/>
          <p:cNvSpPr txBox="1"/>
          <p:nvPr/>
        </p:nvSpPr>
        <p:spPr>
          <a:xfrm>
            <a:off x="6170608" y="6470475"/>
            <a:ext cx="2172390" cy="246221"/>
          </a:xfrm>
          <a:prstGeom prst="rect">
            <a:avLst/>
          </a:prstGeom>
          <a:noFill/>
        </p:spPr>
        <p:txBody>
          <a:bodyPr wrap="none" rtlCol="0">
            <a:spAutoFit/>
          </a:bodyPr>
          <a:lstStyle/>
          <a:p>
            <a:r>
              <a:rPr lang="en-US" sz="1000" dirty="0" err="1"/>
              <a:t>langmead-lab.org</a:t>
            </a:r>
            <a:r>
              <a:rPr lang="en-US" sz="1000" dirty="0"/>
              <a:t>/teaching-materials</a:t>
            </a:r>
          </a:p>
        </p:txBody>
      </p:sp>
      <p:sp>
        <p:nvSpPr>
          <p:cNvPr id="15" name="TextBox 14"/>
          <p:cNvSpPr txBox="1"/>
          <p:nvPr/>
        </p:nvSpPr>
        <p:spPr>
          <a:xfrm>
            <a:off x="4493846" y="4034692"/>
            <a:ext cx="4492936" cy="830997"/>
          </a:xfrm>
          <a:prstGeom prst="rect">
            <a:avLst/>
          </a:prstGeom>
          <a:noFill/>
        </p:spPr>
        <p:txBody>
          <a:bodyPr wrap="none" rtlCol="0">
            <a:spAutoFit/>
          </a:bodyPr>
          <a:lstStyle/>
          <a:p>
            <a:pPr algn="r"/>
            <a:r>
              <a:rPr lang="en-US" sz="1600" dirty="0" err="1"/>
              <a:t>to_every_thing_turn_turn_turn_there_is_a_season</a:t>
            </a:r>
            <a:endParaRPr lang="en-US" sz="1600" dirty="0"/>
          </a:p>
          <a:p>
            <a:pPr algn="r"/>
            <a:r>
              <a:rPr lang="en-US" sz="1600" i="1" dirty="0"/>
              <a:t>l</a:t>
            </a:r>
            <a:r>
              <a:rPr lang="en-US" sz="1600" dirty="0"/>
              <a:t> = 4 (minimum overlap)</a:t>
            </a:r>
          </a:p>
          <a:p>
            <a:pPr algn="r"/>
            <a:r>
              <a:rPr lang="en-US" sz="1600" i="1" dirty="0"/>
              <a:t>k</a:t>
            </a:r>
            <a:r>
              <a:rPr lang="en-US" sz="1600" dirty="0"/>
              <a:t> = 7 (read length)</a:t>
            </a:r>
          </a:p>
        </p:txBody>
      </p:sp>
      <p:sp>
        <p:nvSpPr>
          <p:cNvPr id="7" name="Slide Number Placeholder 6"/>
          <p:cNvSpPr>
            <a:spLocks noGrp="1"/>
          </p:cNvSpPr>
          <p:nvPr>
            <p:ph type="sldNum" sz="quarter" idx="12"/>
          </p:nvPr>
        </p:nvSpPr>
        <p:spPr/>
        <p:txBody>
          <a:bodyPr/>
          <a:lstStyle/>
          <a:p>
            <a:fld id="{9DA039C4-C5F2-1743-BB7A-5D831266C61E}" type="slidenum">
              <a:rPr lang="en-US" smtClean="0"/>
              <a:t>7</a:t>
            </a:fld>
            <a:endParaRPr lang="en-US"/>
          </a:p>
        </p:txBody>
      </p:sp>
    </p:spTree>
    <p:extLst>
      <p:ext uri="{BB962C8B-B14F-4D97-AF65-F5344CB8AC3E}">
        <p14:creationId xmlns:p14="http://schemas.microsoft.com/office/powerpoint/2010/main" val="2696980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Screen Shot 2015-04-19 at 12.15.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30" y="5673020"/>
            <a:ext cx="8594213" cy="1016936"/>
          </a:xfrm>
          <a:prstGeom prst="rect">
            <a:avLst/>
          </a:prstGeom>
        </p:spPr>
      </p:pic>
      <p:sp>
        <p:nvSpPr>
          <p:cNvPr id="2" name="Title 1"/>
          <p:cNvSpPr>
            <a:spLocks noGrp="1"/>
          </p:cNvSpPr>
          <p:nvPr>
            <p:ph type="title"/>
          </p:nvPr>
        </p:nvSpPr>
        <p:spPr/>
        <p:txBody>
          <a:bodyPr/>
          <a:lstStyle/>
          <a:p>
            <a:r>
              <a:rPr lang="en-US" dirty="0"/>
              <a:t>Overlap layout consensus (II)</a:t>
            </a:r>
          </a:p>
        </p:txBody>
      </p:sp>
      <p:sp>
        <p:nvSpPr>
          <p:cNvPr id="4" name="Content Placeholder 3"/>
          <p:cNvSpPr>
            <a:spLocks noGrp="1"/>
          </p:cNvSpPr>
          <p:nvPr>
            <p:ph idx="1"/>
          </p:nvPr>
        </p:nvSpPr>
        <p:spPr>
          <a:xfrm>
            <a:off x="344629" y="3974493"/>
            <a:ext cx="6775837" cy="1257907"/>
          </a:xfrm>
        </p:spPr>
        <p:txBody>
          <a:bodyPr>
            <a:normAutofit lnSpcReduction="10000"/>
          </a:bodyPr>
          <a:lstStyle/>
          <a:p>
            <a:pPr lvl="0"/>
            <a:r>
              <a:rPr lang="en-US" dirty="0"/>
              <a:t>Layout (</a:t>
            </a:r>
            <a:r>
              <a:rPr lang="en-US" b="1" dirty="0">
                <a:solidFill>
                  <a:schemeClr val="tx2">
                    <a:lumMod val="75000"/>
                  </a:schemeClr>
                </a:solidFill>
              </a:rPr>
              <a:t>string g</a:t>
            </a:r>
            <a:r>
              <a:rPr lang="en-US" b="1" dirty="0">
                <a:solidFill>
                  <a:srgbClr val="17375E"/>
                </a:solidFill>
              </a:rPr>
              <a:t>raph</a:t>
            </a:r>
            <a:r>
              <a:rPr lang="en-US" dirty="0"/>
              <a:t>)</a:t>
            </a:r>
          </a:p>
          <a:p>
            <a:pPr marL="457200" lvl="0" indent="-457200">
              <a:buFont typeface="+mj-lt"/>
              <a:buAutoNum type="arabicPeriod"/>
            </a:pPr>
            <a:r>
              <a:rPr lang="en-US" dirty="0"/>
              <a:t>to simplify the global overlap graph by removing redundant information (transitive edges)</a:t>
            </a:r>
          </a:p>
        </p:txBody>
      </p:sp>
      <p:sp>
        <p:nvSpPr>
          <p:cNvPr id="3" name="Rectangle 2"/>
          <p:cNvSpPr/>
          <p:nvPr/>
        </p:nvSpPr>
        <p:spPr>
          <a:xfrm>
            <a:off x="361460" y="1045313"/>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Overlap</a:t>
            </a:r>
          </a:p>
        </p:txBody>
      </p:sp>
      <p:sp>
        <p:nvSpPr>
          <p:cNvPr id="5" name="Rectangle 4"/>
          <p:cNvSpPr/>
          <p:nvPr/>
        </p:nvSpPr>
        <p:spPr>
          <a:xfrm>
            <a:off x="361460" y="1990975"/>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Layout</a:t>
            </a:r>
          </a:p>
        </p:txBody>
      </p:sp>
      <p:sp>
        <p:nvSpPr>
          <p:cNvPr id="6" name="Rectangle 5"/>
          <p:cNvSpPr/>
          <p:nvPr/>
        </p:nvSpPr>
        <p:spPr>
          <a:xfrm>
            <a:off x="361460" y="2946406"/>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Consensus</a:t>
            </a:r>
          </a:p>
        </p:txBody>
      </p:sp>
      <p:cxnSp>
        <p:nvCxnSpPr>
          <p:cNvPr id="8" name="Straight Arrow Connector 7"/>
          <p:cNvCxnSpPr>
            <a:stCxn id="3" idx="2"/>
            <a:endCxn id="5" idx="0"/>
          </p:cNvCxnSpPr>
          <p:nvPr/>
        </p:nvCxnSpPr>
        <p:spPr>
          <a:xfrm>
            <a:off x="1465384" y="1660774"/>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606436"/>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pic>
        <p:nvPicPr>
          <p:cNvPr id="20" name="Picture 19" descr="Screen Shot 2015-04-19 at 12.05.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5476" y="0"/>
            <a:ext cx="1936832" cy="5560582"/>
          </a:xfrm>
          <a:prstGeom prst="rect">
            <a:avLst/>
          </a:prstGeom>
        </p:spPr>
      </p:pic>
      <p:sp>
        <p:nvSpPr>
          <p:cNvPr id="14" name="TextBox 13"/>
          <p:cNvSpPr txBox="1"/>
          <p:nvPr/>
        </p:nvSpPr>
        <p:spPr>
          <a:xfrm>
            <a:off x="6619918" y="6497965"/>
            <a:ext cx="2172390" cy="246221"/>
          </a:xfrm>
          <a:prstGeom prst="rect">
            <a:avLst/>
          </a:prstGeom>
          <a:noFill/>
        </p:spPr>
        <p:txBody>
          <a:bodyPr wrap="none" rtlCol="0">
            <a:spAutoFit/>
          </a:bodyPr>
          <a:lstStyle/>
          <a:p>
            <a:r>
              <a:rPr lang="en-US" sz="1000" dirty="0" err="1"/>
              <a:t>langmead-lab.org</a:t>
            </a:r>
            <a:r>
              <a:rPr lang="en-US" sz="1000" dirty="0"/>
              <a:t>/teaching-materials</a:t>
            </a:r>
          </a:p>
        </p:txBody>
      </p:sp>
      <p:sp>
        <p:nvSpPr>
          <p:cNvPr id="21" name="TextBox 20"/>
          <p:cNvSpPr txBox="1"/>
          <p:nvPr/>
        </p:nvSpPr>
        <p:spPr>
          <a:xfrm>
            <a:off x="3028462" y="1944808"/>
            <a:ext cx="3722076" cy="830997"/>
          </a:xfrm>
          <a:prstGeom prst="rect">
            <a:avLst/>
          </a:prstGeom>
          <a:noFill/>
        </p:spPr>
        <p:txBody>
          <a:bodyPr wrap="square" rtlCol="0">
            <a:spAutoFit/>
          </a:bodyPr>
          <a:lstStyle/>
          <a:p>
            <a:r>
              <a:rPr lang="en-US" sz="2400" b="1" dirty="0">
                <a:solidFill>
                  <a:schemeClr val="tx2">
                    <a:lumMod val="75000"/>
                  </a:schemeClr>
                </a:solidFill>
              </a:rPr>
              <a:t>transitive edges</a:t>
            </a:r>
            <a:r>
              <a:rPr lang="en-US" sz="2400" dirty="0"/>
              <a:t>: edges that skip one or more nodes</a:t>
            </a:r>
          </a:p>
        </p:txBody>
      </p:sp>
      <p:sp>
        <p:nvSpPr>
          <p:cNvPr id="7" name="Slide Number Placeholder 6"/>
          <p:cNvSpPr>
            <a:spLocks noGrp="1"/>
          </p:cNvSpPr>
          <p:nvPr>
            <p:ph type="sldNum" sz="quarter" idx="12"/>
          </p:nvPr>
        </p:nvSpPr>
        <p:spPr/>
        <p:txBody>
          <a:bodyPr/>
          <a:lstStyle/>
          <a:p>
            <a:fld id="{9DA039C4-C5F2-1743-BB7A-5D831266C61E}" type="slidenum">
              <a:rPr lang="en-US" smtClean="0"/>
              <a:t>8</a:t>
            </a:fld>
            <a:endParaRPr lang="en-US"/>
          </a:p>
        </p:txBody>
      </p:sp>
    </p:spTree>
    <p:extLst>
      <p:ext uri="{BB962C8B-B14F-4D97-AF65-F5344CB8AC3E}">
        <p14:creationId xmlns:p14="http://schemas.microsoft.com/office/powerpoint/2010/main" val="223721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8BAF-EBEE-1643-B8AF-3269971AFD32}"/>
              </a:ext>
            </a:extLst>
          </p:cNvPr>
          <p:cNvSpPr>
            <a:spLocks noGrp="1"/>
          </p:cNvSpPr>
          <p:nvPr>
            <p:ph type="title"/>
          </p:nvPr>
        </p:nvSpPr>
        <p:spPr/>
        <p:txBody>
          <a:bodyPr>
            <a:normAutofit/>
          </a:bodyPr>
          <a:lstStyle/>
          <a:p>
            <a:r>
              <a:rPr lang="en-US" sz="3200" dirty="0"/>
              <a:t>Simplification of the overlap graph</a:t>
            </a:r>
          </a:p>
        </p:txBody>
      </p:sp>
      <p:sp>
        <p:nvSpPr>
          <p:cNvPr id="4" name="Slide Number Placeholder 3">
            <a:extLst>
              <a:ext uri="{FF2B5EF4-FFF2-40B4-BE49-F238E27FC236}">
                <a16:creationId xmlns:a16="http://schemas.microsoft.com/office/drawing/2014/main" id="{37E9A0CB-9231-A444-A2D8-047E42785B79}"/>
              </a:ext>
            </a:extLst>
          </p:cNvPr>
          <p:cNvSpPr>
            <a:spLocks noGrp="1"/>
          </p:cNvSpPr>
          <p:nvPr>
            <p:ph type="sldNum" sz="quarter" idx="12"/>
          </p:nvPr>
        </p:nvSpPr>
        <p:spPr/>
        <p:txBody>
          <a:bodyPr/>
          <a:lstStyle/>
          <a:p>
            <a:fld id="{9DA039C4-C5F2-1743-BB7A-5D831266C61E}" type="slidenum">
              <a:rPr lang="en-US" smtClean="0"/>
              <a:t>9</a:t>
            </a:fld>
            <a:endParaRPr lang="en-US"/>
          </a:p>
        </p:txBody>
      </p:sp>
      <p:cxnSp>
        <p:nvCxnSpPr>
          <p:cNvPr id="6" name="Straight Connector 5">
            <a:extLst>
              <a:ext uri="{FF2B5EF4-FFF2-40B4-BE49-F238E27FC236}">
                <a16:creationId xmlns:a16="http://schemas.microsoft.com/office/drawing/2014/main" id="{3FB089FD-C127-6A40-9950-4755857A2325}"/>
              </a:ext>
            </a:extLst>
          </p:cNvPr>
          <p:cNvCxnSpPr/>
          <p:nvPr/>
        </p:nvCxnSpPr>
        <p:spPr>
          <a:xfrm>
            <a:off x="3503037" y="1688353"/>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3FBF712C-9D7E-D240-B6BE-3A97AB7A568C}"/>
              </a:ext>
            </a:extLst>
          </p:cNvPr>
          <p:cNvCxnSpPr/>
          <p:nvPr/>
        </p:nvCxnSpPr>
        <p:spPr>
          <a:xfrm>
            <a:off x="4251784" y="2339919"/>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75ECF42-4F6D-714D-AF87-584022BD1738}"/>
              </a:ext>
            </a:extLst>
          </p:cNvPr>
          <p:cNvCxnSpPr>
            <a:cxnSpLocks/>
          </p:cNvCxnSpPr>
          <p:nvPr/>
        </p:nvCxnSpPr>
        <p:spPr>
          <a:xfrm>
            <a:off x="3960236" y="2014136"/>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385B792-17D4-834B-8B2E-48C4CF6A3C60}"/>
              </a:ext>
            </a:extLst>
          </p:cNvPr>
          <p:cNvCxnSpPr/>
          <p:nvPr/>
        </p:nvCxnSpPr>
        <p:spPr>
          <a:xfrm>
            <a:off x="5099924" y="2665701"/>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FD5EBCA-159D-CD41-A7F6-440A99126E97}"/>
              </a:ext>
            </a:extLst>
          </p:cNvPr>
          <p:cNvSpPr txBox="1"/>
          <p:nvPr/>
        </p:nvSpPr>
        <p:spPr>
          <a:xfrm>
            <a:off x="4920679" y="1438362"/>
            <a:ext cx="367408" cy="523220"/>
          </a:xfrm>
          <a:prstGeom prst="rect">
            <a:avLst/>
          </a:prstGeom>
          <a:noFill/>
        </p:spPr>
        <p:txBody>
          <a:bodyPr wrap="none" rtlCol="0">
            <a:spAutoFit/>
          </a:bodyPr>
          <a:lstStyle/>
          <a:p>
            <a:r>
              <a:rPr lang="en-US" sz="2800" dirty="0"/>
              <a:t>1</a:t>
            </a:r>
          </a:p>
        </p:txBody>
      </p:sp>
      <p:sp>
        <p:nvSpPr>
          <p:cNvPr id="33" name="TextBox 32">
            <a:extLst>
              <a:ext uri="{FF2B5EF4-FFF2-40B4-BE49-F238E27FC236}">
                <a16:creationId xmlns:a16="http://schemas.microsoft.com/office/drawing/2014/main" id="{F92565A6-CD14-D940-9AAB-FB09974D4711}"/>
              </a:ext>
            </a:extLst>
          </p:cNvPr>
          <p:cNvSpPr txBox="1"/>
          <p:nvPr/>
        </p:nvSpPr>
        <p:spPr>
          <a:xfrm>
            <a:off x="4679507" y="1726390"/>
            <a:ext cx="367408" cy="523220"/>
          </a:xfrm>
          <a:prstGeom prst="rect">
            <a:avLst/>
          </a:prstGeom>
          <a:noFill/>
        </p:spPr>
        <p:txBody>
          <a:bodyPr wrap="none" rtlCol="0">
            <a:spAutoFit/>
          </a:bodyPr>
          <a:lstStyle/>
          <a:p>
            <a:r>
              <a:rPr lang="en-US" sz="2800" dirty="0"/>
              <a:t>2</a:t>
            </a:r>
          </a:p>
        </p:txBody>
      </p:sp>
      <p:sp>
        <p:nvSpPr>
          <p:cNvPr id="34" name="TextBox 33">
            <a:extLst>
              <a:ext uri="{FF2B5EF4-FFF2-40B4-BE49-F238E27FC236}">
                <a16:creationId xmlns:a16="http://schemas.microsoft.com/office/drawing/2014/main" id="{2ACFAEEF-AEC0-7249-B7ED-44F6F1F66CAA}"/>
              </a:ext>
            </a:extLst>
          </p:cNvPr>
          <p:cNvSpPr txBox="1"/>
          <p:nvPr/>
        </p:nvSpPr>
        <p:spPr>
          <a:xfrm>
            <a:off x="5582482" y="2082470"/>
            <a:ext cx="367408" cy="523220"/>
          </a:xfrm>
          <a:prstGeom prst="rect">
            <a:avLst/>
          </a:prstGeom>
          <a:noFill/>
        </p:spPr>
        <p:txBody>
          <a:bodyPr wrap="none" rtlCol="0">
            <a:spAutoFit/>
          </a:bodyPr>
          <a:lstStyle/>
          <a:p>
            <a:r>
              <a:rPr lang="en-US" sz="2800" dirty="0"/>
              <a:t>3</a:t>
            </a:r>
          </a:p>
        </p:txBody>
      </p:sp>
      <p:sp>
        <p:nvSpPr>
          <p:cNvPr id="35" name="TextBox 34">
            <a:extLst>
              <a:ext uri="{FF2B5EF4-FFF2-40B4-BE49-F238E27FC236}">
                <a16:creationId xmlns:a16="http://schemas.microsoft.com/office/drawing/2014/main" id="{AFBEBF4B-CC24-8D45-9452-DEDC36680AC2}"/>
              </a:ext>
            </a:extLst>
          </p:cNvPr>
          <p:cNvSpPr txBox="1"/>
          <p:nvPr/>
        </p:nvSpPr>
        <p:spPr>
          <a:xfrm>
            <a:off x="6414052" y="2404091"/>
            <a:ext cx="367408" cy="523220"/>
          </a:xfrm>
          <a:prstGeom prst="rect">
            <a:avLst/>
          </a:prstGeom>
          <a:noFill/>
        </p:spPr>
        <p:txBody>
          <a:bodyPr wrap="none" rtlCol="0">
            <a:spAutoFit/>
          </a:bodyPr>
          <a:lstStyle/>
          <a:p>
            <a:r>
              <a:rPr lang="en-US" sz="2800" dirty="0"/>
              <a:t>4</a:t>
            </a:r>
          </a:p>
        </p:txBody>
      </p:sp>
      <p:sp>
        <p:nvSpPr>
          <p:cNvPr id="36" name="TextBox 35">
            <a:extLst>
              <a:ext uri="{FF2B5EF4-FFF2-40B4-BE49-F238E27FC236}">
                <a16:creationId xmlns:a16="http://schemas.microsoft.com/office/drawing/2014/main" id="{6D09C962-A1DE-BB45-A977-2C79444A8DC1}"/>
              </a:ext>
            </a:extLst>
          </p:cNvPr>
          <p:cNvSpPr txBox="1"/>
          <p:nvPr/>
        </p:nvSpPr>
        <p:spPr>
          <a:xfrm>
            <a:off x="275181" y="1838204"/>
            <a:ext cx="2789738" cy="584775"/>
          </a:xfrm>
          <a:prstGeom prst="rect">
            <a:avLst/>
          </a:prstGeom>
          <a:noFill/>
        </p:spPr>
        <p:txBody>
          <a:bodyPr wrap="none" rtlCol="0">
            <a:spAutoFit/>
          </a:bodyPr>
          <a:lstStyle/>
          <a:p>
            <a:r>
              <a:rPr lang="en-US" sz="3200" dirty="0"/>
              <a:t>Read alignment</a:t>
            </a:r>
          </a:p>
        </p:txBody>
      </p:sp>
      <p:grpSp>
        <p:nvGrpSpPr>
          <p:cNvPr id="50" name="Group 49">
            <a:extLst>
              <a:ext uri="{FF2B5EF4-FFF2-40B4-BE49-F238E27FC236}">
                <a16:creationId xmlns:a16="http://schemas.microsoft.com/office/drawing/2014/main" id="{8DD397C0-6734-F942-B735-48DBD6876777}"/>
              </a:ext>
            </a:extLst>
          </p:cNvPr>
          <p:cNvGrpSpPr/>
          <p:nvPr/>
        </p:nvGrpSpPr>
        <p:grpSpPr>
          <a:xfrm>
            <a:off x="239344" y="4740702"/>
            <a:ext cx="8127242" cy="1569660"/>
            <a:chOff x="199588" y="4740702"/>
            <a:chExt cx="8127242" cy="1569660"/>
          </a:xfrm>
        </p:grpSpPr>
        <p:sp>
          <p:nvSpPr>
            <p:cNvPr id="38" name="Rectangle 37">
              <a:extLst>
                <a:ext uri="{FF2B5EF4-FFF2-40B4-BE49-F238E27FC236}">
                  <a16:creationId xmlns:a16="http://schemas.microsoft.com/office/drawing/2014/main" id="{71840DC9-9566-7E47-B3B2-C627885AD65B}"/>
                </a:ext>
              </a:extLst>
            </p:cNvPr>
            <p:cNvSpPr/>
            <p:nvPr/>
          </p:nvSpPr>
          <p:spPr>
            <a:xfrm>
              <a:off x="199588" y="4740702"/>
              <a:ext cx="3303449" cy="1569660"/>
            </a:xfrm>
            <a:prstGeom prst="rect">
              <a:avLst/>
            </a:prstGeom>
          </p:spPr>
          <p:txBody>
            <a:bodyPr wrap="square">
              <a:spAutoFit/>
            </a:bodyPr>
            <a:lstStyle/>
            <a:p>
              <a:r>
                <a:rPr lang="en-US" sz="3200" dirty="0"/>
                <a:t>Simplify graph by removing transitive edges</a:t>
              </a:r>
            </a:p>
          </p:txBody>
        </p:sp>
        <p:sp>
          <p:nvSpPr>
            <p:cNvPr id="39" name="TextBox 38">
              <a:extLst>
                <a:ext uri="{FF2B5EF4-FFF2-40B4-BE49-F238E27FC236}">
                  <a16:creationId xmlns:a16="http://schemas.microsoft.com/office/drawing/2014/main" id="{F8D0EF0A-020D-F24D-A66D-C9931C73FFD5}"/>
                </a:ext>
              </a:extLst>
            </p:cNvPr>
            <p:cNvSpPr txBox="1"/>
            <p:nvPr/>
          </p:nvSpPr>
          <p:spPr>
            <a:xfrm>
              <a:off x="5275631" y="5237245"/>
              <a:ext cx="367408" cy="523220"/>
            </a:xfrm>
            <a:prstGeom prst="rect">
              <a:avLst/>
            </a:prstGeom>
            <a:noFill/>
          </p:spPr>
          <p:txBody>
            <a:bodyPr wrap="none" rtlCol="0">
              <a:spAutoFit/>
            </a:bodyPr>
            <a:lstStyle/>
            <a:p>
              <a:r>
                <a:rPr lang="en-US" sz="2800" dirty="0"/>
                <a:t>2</a:t>
              </a:r>
            </a:p>
          </p:txBody>
        </p:sp>
        <p:sp>
          <p:nvSpPr>
            <p:cNvPr id="40" name="TextBox 39">
              <a:extLst>
                <a:ext uri="{FF2B5EF4-FFF2-40B4-BE49-F238E27FC236}">
                  <a16:creationId xmlns:a16="http://schemas.microsoft.com/office/drawing/2014/main" id="{062CAE07-8630-274F-B9AB-617B18135C2B}"/>
                </a:ext>
              </a:extLst>
            </p:cNvPr>
            <p:cNvSpPr txBox="1"/>
            <p:nvPr/>
          </p:nvSpPr>
          <p:spPr>
            <a:xfrm>
              <a:off x="6617527" y="5232638"/>
              <a:ext cx="367408" cy="523220"/>
            </a:xfrm>
            <a:prstGeom prst="rect">
              <a:avLst/>
            </a:prstGeom>
            <a:noFill/>
          </p:spPr>
          <p:txBody>
            <a:bodyPr wrap="none" rtlCol="0">
              <a:spAutoFit/>
            </a:bodyPr>
            <a:lstStyle/>
            <a:p>
              <a:r>
                <a:rPr lang="en-US" sz="2800" dirty="0"/>
                <a:t>3</a:t>
              </a:r>
            </a:p>
          </p:txBody>
        </p:sp>
        <p:sp>
          <p:nvSpPr>
            <p:cNvPr id="41" name="TextBox 40">
              <a:extLst>
                <a:ext uri="{FF2B5EF4-FFF2-40B4-BE49-F238E27FC236}">
                  <a16:creationId xmlns:a16="http://schemas.microsoft.com/office/drawing/2014/main" id="{EE50510A-C8CD-E649-B975-C7669A8D66AB}"/>
                </a:ext>
              </a:extLst>
            </p:cNvPr>
            <p:cNvSpPr txBox="1"/>
            <p:nvPr/>
          </p:nvSpPr>
          <p:spPr>
            <a:xfrm>
              <a:off x="7959422" y="5232638"/>
              <a:ext cx="367408" cy="523220"/>
            </a:xfrm>
            <a:prstGeom prst="rect">
              <a:avLst/>
            </a:prstGeom>
            <a:noFill/>
          </p:spPr>
          <p:txBody>
            <a:bodyPr wrap="none" rtlCol="0">
              <a:spAutoFit/>
            </a:bodyPr>
            <a:lstStyle/>
            <a:p>
              <a:r>
                <a:rPr lang="en-US" sz="2800" dirty="0"/>
                <a:t>4</a:t>
              </a:r>
            </a:p>
          </p:txBody>
        </p:sp>
        <p:sp>
          <p:nvSpPr>
            <p:cNvPr id="42" name="TextBox 41">
              <a:extLst>
                <a:ext uri="{FF2B5EF4-FFF2-40B4-BE49-F238E27FC236}">
                  <a16:creationId xmlns:a16="http://schemas.microsoft.com/office/drawing/2014/main" id="{28A37296-0796-3B4F-A065-9596817F63FA}"/>
                </a:ext>
              </a:extLst>
            </p:cNvPr>
            <p:cNvSpPr txBox="1"/>
            <p:nvPr/>
          </p:nvSpPr>
          <p:spPr>
            <a:xfrm>
              <a:off x="3933735" y="5237245"/>
              <a:ext cx="367408" cy="523220"/>
            </a:xfrm>
            <a:prstGeom prst="rect">
              <a:avLst/>
            </a:prstGeom>
            <a:noFill/>
          </p:spPr>
          <p:txBody>
            <a:bodyPr wrap="none" rtlCol="0">
              <a:spAutoFit/>
            </a:bodyPr>
            <a:lstStyle/>
            <a:p>
              <a:r>
                <a:rPr lang="en-US" sz="2800" dirty="0"/>
                <a:t>1</a:t>
              </a:r>
            </a:p>
          </p:txBody>
        </p:sp>
        <p:cxnSp>
          <p:nvCxnSpPr>
            <p:cNvPr id="43" name="Straight Connector 42">
              <a:extLst>
                <a:ext uri="{FF2B5EF4-FFF2-40B4-BE49-F238E27FC236}">
                  <a16:creationId xmlns:a16="http://schemas.microsoft.com/office/drawing/2014/main" id="{6E5EC085-4AE8-0E4E-B8EE-0FE6FF2B78BD}"/>
                </a:ext>
              </a:extLst>
            </p:cNvPr>
            <p:cNvCxnSpPr>
              <a:cxnSpLocks/>
            </p:cNvCxnSpPr>
            <p:nvPr/>
          </p:nvCxnSpPr>
          <p:spPr>
            <a:xfrm>
              <a:off x="4339637" y="5494248"/>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6B6E5106-D9E7-B341-884A-979FAD18954D}"/>
                </a:ext>
              </a:extLst>
            </p:cNvPr>
            <p:cNvCxnSpPr>
              <a:cxnSpLocks/>
            </p:cNvCxnSpPr>
            <p:nvPr/>
          </p:nvCxnSpPr>
          <p:spPr>
            <a:xfrm>
              <a:off x="5669543" y="5494248"/>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A899CA7-7401-8F42-8E78-534D7E227A7A}"/>
                </a:ext>
              </a:extLst>
            </p:cNvPr>
            <p:cNvCxnSpPr>
              <a:cxnSpLocks/>
            </p:cNvCxnSpPr>
            <p:nvPr/>
          </p:nvCxnSpPr>
          <p:spPr>
            <a:xfrm>
              <a:off x="7030279" y="5494248"/>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 name="Group 2">
            <a:extLst>
              <a:ext uri="{FF2B5EF4-FFF2-40B4-BE49-F238E27FC236}">
                <a16:creationId xmlns:a16="http://schemas.microsoft.com/office/drawing/2014/main" id="{80538461-4479-2A43-9DBA-9905D236A09E}"/>
              </a:ext>
            </a:extLst>
          </p:cNvPr>
          <p:cNvGrpSpPr/>
          <p:nvPr/>
        </p:nvGrpSpPr>
        <p:grpSpPr>
          <a:xfrm>
            <a:off x="248677" y="3416805"/>
            <a:ext cx="8045021" cy="648786"/>
            <a:chOff x="248677" y="3416805"/>
            <a:chExt cx="8045021" cy="648786"/>
          </a:xfrm>
        </p:grpSpPr>
        <p:grpSp>
          <p:nvGrpSpPr>
            <p:cNvPr id="49" name="Group 48">
              <a:extLst>
                <a:ext uri="{FF2B5EF4-FFF2-40B4-BE49-F238E27FC236}">
                  <a16:creationId xmlns:a16="http://schemas.microsoft.com/office/drawing/2014/main" id="{76800980-66ED-0E4F-911C-7A4FEA9E8CFC}"/>
                </a:ext>
              </a:extLst>
            </p:cNvPr>
            <p:cNvGrpSpPr/>
            <p:nvPr/>
          </p:nvGrpSpPr>
          <p:grpSpPr>
            <a:xfrm>
              <a:off x="248677" y="3423716"/>
              <a:ext cx="8045021" cy="641875"/>
              <a:chOff x="248677" y="3423716"/>
              <a:chExt cx="8045021" cy="641875"/>
            </a:xfrm>
          </p:grpSpPr>
          <p:sp>
            <p:nvSpPr>
              <p:cNvPr id="14" name="TextBox 13">
                <a:extLst>
                  <a:ext uri="{FF2B5EF4-FFF2-40B4-BE49-F238E27FC236}">
                    <a16:creationId xmlns:a16="http://schemas.microsoft.com/office/drawing/2014/main" id="{3736D5F6-072C-BD48-A8F4-DD18369D1492}"/>
                  </a:ext>
                </a:extLst>
              </p:cNvPr>
              <p:cNvSpPr txBox="1"/>
              <p:nvPr/>
            </p:nvSpPr>
            <p:spPr>
              <a:xfrm>
                <a:off x="5242499" y="3428323"/>
                <a:ext cx="367408" cy="523220"/>
              </a:xfrm>
              <a:prstGeom prst="rect">
                <a:avLst/>
              </a:prstGeom>
              <a:noFill/>
            </p:spPr>
            <p:txBody>
              <a:bodyPr wrap="none" rtlCol="0">
                <a:spAutoFit/>
              </a:bodyPr>
              <a:lstStyle/>
              <a:p>
                <a:r>
                  <a:rPr lang="en-US" sz="2800" dirty="0"/>
                  <a:t>2</a:t>
                </a:r>
              </a:p>
            </p:txBody>
          </p:sp>
          <p:sp>
            <p:nvSpPr>
              <p:cNvPr id="15" name="TextBox 14">
                <a:extLst>
                  <a:ext uri="{FF2B5EF4-FFF2-40B4-BE49-F238E27FC236}">
                    <a16:creationId xmlns:a16="http://schemas.microsoft.com/office/drawing/2014/main" id="{0EA9DE89-3310-434A-8F80-097A9376068C}"/>
                  </a:ext>
                </a:extLst>
              </p:cNvPr>
              <p:cNvSpPr txBox="1"/>
              <p:nvPr/>
            </p:nvSpPr>
            <p:spPr>
              <a:xfrm>
                <a:off x="6584395" y="3423716"/>
                <a:ext cx="367408" cy="523220"/>
              </a:xfrm>
              <a:prstGeom prst="rect">
                <a:avLst/>
              </a:prstGeom>
              <a:noFill/>
            </p:spPr>
            <p:txBody>
              <a:bodyPr wrap="none" rtlCol="0">
                <a:spAutoFit/>
              </a:bodyPr>
              <a:lstStyle/>
              <a:p>
                <a:r>
                  <a:rPr lang="en-US" sz="2800" dirty="0"/>
                  <a:t>3</a:t>
                </a:r>
              </a:p>
            </p:txBody>
          </p:sp>
          <p:sp>
            <p:nvSpPr>
              <p:cNvPr id="16" name="TextBox 15">
                <a:extLst>
                  <a:ext uri="{FF2B5EF4-FFF2-40B4-BE49-F238E27FC236}">
                    <a16:creationId xmlns:a16="http://schemas.microsoft.com/office/drawing/2014/main" id="{693A2DE7-3FB4-434B-BDB5-05B0CE802DE3}"/>
                  </a:ext>
                </a:extLst>
              </p:cNvPr>
              <p:cNvSpPr txBox="1"/>
              <p:nvPr/>
            </p:nvSpPr>
            <p:spPr>
              <a:xfrm>
                <a:off x="7926290" y="3423716"/>
                <a:ext cx="367408" cy="523220"/>
              </a:xfrm>
              <a:prstGeom prst="rect">
                <a:avLst/>
              </a:prstGeom>
              <a:noFill/>
            </p:spPr>
            <p:txBody>
              <a:bodyPr wrap="none" rtlCol="0">
                <a:spAutoFit/>
              </a:bodyPr>
              <a:lstStyle/>
              <a:p>
                <a:r>
                  <a:rPr lang="en-US" sz="2800" dirty="0"/>
                  <a:t>4</a:t>
                </a:r>
              </a:p>
            </p:txBody>
          </p:sp>
          <p:sp>
            <p:nvSpPr>
              <p:cNvPr id="17" name="TextBox 16">
                <a:extLst>
                  <a:ext uri="{FF2B5EF4-FFF2-40B4-BE49-F238E27FC236}">
                    <a16:creationId xmlns:a16="http://schemas.microsoft.com/office/drawing/2014/main" id="{0F8EA928-5935-A14F-B13A-0EEF80347F27}"/>
                  </a:ext>
                </a:extLst>
              </p:cNvPr>
              <p:cNvSpPr txBox="1"/>
              <p:nvPr/>
            </p:nvSpPr>
            <p:spPr>
              <a:xfrm>
                <a:off x="3900603" y="3428323"/>
                <a:ext cx="367408" cy="523220"/>
              </a:xfrm>
              <a:prstGeom prst="rect">
                <a:avLst/>
              </a:prstGeom>
              <a:noFill/>
            </p:spPr>
            <p:txBody>
              <a:bodyPr wrap="none" rtlCol="0">
                <a:spAutoFit/>
              </a:bodyPr>
              <a:lstStyle/>
              <a:p>
                <a:r>
                  <a:rPr lang="en-US" sz="2800" dirty="0"/>
                  <a:t>1</a:t>
                </a:r>
              </a:p>
            </p:txBody>
          </p:sp>
          <p:cxnSp>
            <p:nvCxnSpPr>
              <p:cNvPr id="18" name="Straight Connector 17">
                <a:extLst>
                  <a:ext uri="{FF2B5EF4-FFF2-40B4-BE49-F238E27FC236}">
                    <a16:creationId xmlns:a16="http://schemas.microsoft.com/office/drawing/2014/main" id="{1B2EEF90-3FFF-E740-98AE-5B47D2A2C56A}"/>
                  </a:ext>
                </a:extLst>
              </p:cNvPr>
              <p:cNvCxnSpPr>
                <a:cxnSpLocks/>
              </p:cNvCxnSpPr>
              <p:nvPr/>
            </p:nvCxnSpPr>
            <p:spPr>
              <a:xfrm>
                <a:off x="4306505" y="3685326"/>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3293112-0098-D746-98E4-CFB73FA57E95}"/>
                  </a:ext>
                </a:extLst>
              </p:cNvPr>
              <p:cNvCxnSpPr>
                <a:cxnSpLocks/>
              </p:cNvCxnSpPr>
              <p:nvPr/>
            </p:nvCxnSpPr>
            <p:spPr>
              <a:xfrm>
                <a:off x="5636411" y="3685326"/>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51FC4E5-D4B3-6040-93BC-07E1EE5864B7}"/>
                  </a:ext>
                </a:extLst>
              </p:cNvPr>
              <p:cNvCxnSpPr>
                <a:cxnSpLocks/>
              </p:cNvCxnSpPr>
              <p:nvPr/>
            </p:nvCxnSpPr>
            <p:spPr>
              <a:xfrm>
                <a:off x="6997147" y="3685326"/>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9F7BD7A2-83A8-3E47-BE09-190FF9E90DED}"/>
                  </a:ext>
                </a:extLst>
              </p:cNvPr>
              <p:cNvCxnSpPr>
                <a:cxnSpLocks/>
                <a:stCxn id="17" idx="2"/>
                <a:endCxn id="15" idx="2"/>
              </p:cNvCxnSpPr>
              <p:nvPr/>
            </p:nvCxnSpPr>
            <p:spPr>
              <a:xfrm rot="5400000" flipH="1" flipV="1">
                <a:off x="5423899" y="2607344"/>
                <a:ext cx="4607" cy="2683792"/>
              </a:xfrm>
              <a:prstGeom prst="curvedConnector3">
                <a:avLst>
                  <a:gd name="adj1" fmla="val -4962014"/>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Curved Connector 24">
                <a:extLst>
                  <a:ext uri="{FF2B5EF4-FFF2-40B4-BE49-F238E27FC236}">
                    <a16:creationId xmlns:a16="http://schemas.microsoft.com/office/drawing/2014/main" id="{92AD8C6A-6D74-8440-B0BB-99E3664D2667}"/>
                  </a:ext>
                </a:extLst>
              </p:cNvPr>
              <p:cNvCxnSpPr>
                <a:cxnSpLocks/>
                <a:stCxn id="14" idx="2"/>
                <a:endCxn id="16" idx="2"/>
              </p:cNvCxnSpPr>
              <p:nvPr/>
            </p:nvCxnSpPr>
            <p:spPr>
              <a:xfrm rot="5400000" flipH="1" flipV="1">
                <a:off x="6765794" y="2607344"/>
                <a:ext cx="4607" cy="2683791"/>
              </a:xfrm>
              <a:prstGeom prst="curvedConnector3">
                <a:avLst>
                  <a:gd name="adj1" fmla="val -10427415"/>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1C675359-9793-BB48-91B3-ADD2F34534CC}"/>
                  </a:ext>
                </a:extLst>
              </p:cNvPr>
              <p:cNvCxnSpPr>
                <a:cxnSpLocks/>
                <a:stCxn id="14" idx="0"/>
                <a:endCxn id="16" idx="0"/>
              </p:cNvCxnSpPr>
              <p:nvPr/>
            </p:nvCxnSpPr>
            <p:spPr>
              <a:xfrm rot="5400000" flipH="1" flipV="1">
                <a:off x="6765795" y="2084125"/>
                <a:ext cx="4607" cy="2683791"/>
              </a:xfrm>
              <a:prstGeom prst="curvedConnector3">
                <a:avLst>
                  <a:gd name="adj1" fmla="val 5062014"/>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16B62C22-C13D-4B44-A071-7DF404A22CA4}"/>
                  </a:ext>
                </a:extLst>
              </p:cNvPr>
              <p:cNvSpPr txBox="1"/>
              <p:nvPr/>
            </p:nvSpPr>
            <p:spPr>
              <a:xfrm>
                <a:off x="248677" y="3480816"/>
                <a:ext cx="2544671" cy="584775"/>
              </a:xfrm>
              <a:prstGeom prst="rect">
                <a:avLst/>
              </a:prstGeom>
              <a:noFill/>
            </p:spPr>
            <p:txBody>
              <a:bodyPr wrap="none" rtlCol="0">
                <a:spAutoFit/>
              </a:bodyPr>
              <a:lstStyle/>
              <a:p>
                <a:r>
                  <a:rPr lang="en-US" sz="3200" dirty="0"/>
                  <a:t>Overlap graph</a:t>
                </a:r>
              </a:p>
            </p:txBody>
          </p:sp>
        </p:grpSp>
        <p:cxnSp>
          <p:nvCxnSpPr>
            <p:cNvPr id="46" name="Curved Connector 45">
              <a:extLst>
                <a:ext uri="{FF2B5EF4-FFF2-40B4-BE49-F238E27FC236}">
                  <a16:creationId xmlns:a16="http://schemas.microsoft.com/office/drawing/2014/main" id="{4795FA05-4D6D-3743-9A81-4B454694DA6F}"/>
                </a:ext>
              </a:extLst>
            </p:cNvPr>
            <p:cNvCxnSpPr>
              <a:cxnSpLocks/>
            </p:cNvCxnSpPr>
            <p:nvPr/>
          </p:nvCxnSpPr>
          <p:spPr>
            <a:xfrm rot="5400000" flipH="1" flipV="1">
              <a:off x="5423898" y="2077213"/>
              <a:ext cx="4607" cy="2683791"/>
            </a:xfrm>
            <a:prstGeom prst="curvedConnector3">
              <a:avLst>
                <a:gd name="adj1" fmla="val 5062014"/>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45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40273</TotalTime>
  <Words>3591</Words>
  <Application>Microsoft Macintosh PowerPoint</Application>
  <PresentationFormat>On-screen Show (4:3)</PresentationFormat>
  <Paragraphs>847</Paragraphs>
  <Slides>63</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63</vt:i4>
      </vt:variant>
    </vt:vector>
  </HeadingPairs>
  <TitlesOfParts>
    <vt:vector size="72" baseType="lpstr">
      <vt:lpstr>Andale Mono</vt:lpstr>
      <vt:lpstr>Arial</vt:lpstr>
      <vt:lpstr>Bradley Hand Bold</vt:lpstr>
      <vt:lpstr>Calibri</vt:lpstr>
      <vt:lpstr>Calibri Light</vt:lpstr>
      <vt:lpstr>Courier</vt:lpstr>
      <vt:lpstr>Helvetica</vt:lpstr>
      <vt:lpstr>Optima</vt:lpstr>
      <vt:lpstr>Office Theme</vt:lpstr>
      <vt:lpstr>Genome assembly   Bioinformatics Applications (PLPTH813)</vt:lpstr>
      <vt:lpstr>Outline</vt:lpstr>
      <vt:lpstr>Whole genome shotgun (WGS) sequencing</vt:lpstr>
      <vt:lpstr>Complexity of genome assembly</vt:lpstr>
      <vt:lpstr>Genome assembly</vt:lpstr>
      <vt:lpstr>Assembly algorithms</vt:lpstr>
      <vt:lpstr>Overlap layout consensus (I)</vt:lpstr>
      <vt:lpstr>Overlap layout consensus (II)</vt:lpstr>
      <vt:lpstr>Simplification of the overlap graph</vt:lpstr>
      <vt:lpstr>Overlap layout consensus (III)</vt:lpstr>
      <vt:lpstr>Overlap layout consensus (IV)</vt:lpstr>
      <vt:lpstr>OLC drawbacks</vt:lpstr>
      <vt:lpstr>De Bruijn graph – k-mer</vt:lpstr>
      <vt:lpstr>Problem: list all K-mers (k=4)</vt:lpstr>
      <vt:lpstr>De Bruijn graph - assembly</vt:lpstr>
      <vt:lpstr>de Bruijn algorithm</vt:lpstr>
      <vt:lpstr>Sequencing errors complicate assemblies</vt:lpstr>
      <vt:lpstr>Error identification</vt:lpstr>
      <vt:lpstr>Error identification</vt:lpstr>
      <vt:lpstr>Error correction</vt:lpstr>
      <vt:lpstr>Repeats</vt:lpstr>
      <vt:lpstr>Unresolved repeats produce gaps</vt:lpstr>
      <vt:lpstr>Some strategies to resolve repeats</vt:lpstr>
      <vt:lpstr>Gaps due to other reasons</vt:lpstr>
      <vt:lpstr>Hi-C: the method to quantify physical interactions between all possible pairs of genomic regions simultaneously</vt:lpstr>
      <vt:lpstr>Chicago + Dovetail Hi-C</vt:lpstr>
      <vt:lpstr>BioNano – library preparation</vt:lpstr>
      <vt:lpstr>BioNano – running on Saphyr</vt:lpstr>
      <vt:lpstr>BioNano – image analysis and assembly of molecular data</vt:lpstr>
      <vt:lpstr>BioNano scaffolding</vt:lpstr>
      <vt:lpstr>Assembly statistics – N50</vt:lpstr>
      <vt:lpstr>Assembly statistics – N50 and L50</vt:lpstr>
      <vt:lpstr>An example to determine N50</vt:lpstr>
      <vt:lpstr>Assembly statistics – NG50</vt:lpstr>
      <vt:lpstr>An example to determine N50 and NG50</vt:lpstr>
      <vt:lpstr>Software for short-read assemblies</vt:lpstr>
      <vt:lpstr>PacBio for genome assembly</vt:lpstr>
      <vt:lpstr>Long-read assemblies and polishing</vt:lpstr>
      <vt:lpstr>Canu - read correction</vt:lpstr>
      <vt:lpstr>Canu - read trimming</vt:lpstr>
      <vt:lpstr>Canu - assembly (consensus and contigs)</vt:lpstr>
      <vt:lpstr>Contig polishing</vt:lpstr>
      <vt:lpstr>Assembly meets long HiFi PacBio reads</vt:lpstr>
      <vt:lpstr>Haplotype-resolved de novo assembly (Phased assembly using hifiasm)</vt:lpstr>
      <vt:lpstr>Assemblies are hypotheses</vt:lpstr>
      <vt:lpstr>Assembly evaluation</vt:lpstr>
      <vt:lpstr>Outline</vt:lpstr>
      <vt:lpstr>Gene annotation of eukaryotic genomes</vt:lpstr>
      <vt:lpstr>Gene prediction approaches</vt:lpstr>
      <vt:lpstr>Hidden Markov Model (HMM)</vt:lpstr>
      <vt:lpstr>Exon-intron structure</vt:lpstr>
      <vt:lpstr>Generalized Hidden Markov Model (GHMM)</vt:lpstr>
      <vt:lpstr>Evidence-driven approaches</vt:lpstr>
      <vt:lpstr>evidence and limitations</vt:lpstr>
      <vt:lpstr>annotation: ab initio prediction + evidence</vt:lpstr>
      <vt:lpstr>Question?</vt:lpstr>
      <vt:lpstr>Genome and transcriptome BUSCO assessments to identify universal single-copy genes</vt:lpstr>
      <vt:lpstr>Evaluation with BUSCO</vt:lpstr>
      <vt:lpstr>Outline</vt:lpstr>
      <vt:lpstr>Case 2: Maize genome assembly with Nanopore MinION sequencing</vt:lpstr>
      <vt:lpstr>Assembly strategy</vt:lpstr>
      <vt:lpstr>Circos plot to display genomic contents</vt:lpstr>
      <vt:lpstr>Citations</vt:lpstr>
    </vt:vector>
  </TitlesOfParts>
  <Company>Kansas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Bioinformatics Applications (PLPTH613)</dc:title>
  <dc:creator>Sanzhen Liu</dc:creator>
  <cp:lastModifiedBy>Sanzhen Liu</cp:lastModifiedBy>
  <cp:revision>268</cp:revision>
  <dcterms:created xsi:type="dcterms:W3CDTF">2014-12-15T18:58:14Z</dcterms:created>
  <dcterms:modified xsi:type="dcterms:W3CDTF">2023-03-21T19:08:56Z</dcterms:modified>
</cp:coreProperties>
</file>